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1115" r:id="rId2"/>
    <p:sldId id="593" r:id="rId3"/>
    <p:sldId id="1098" r:id="rId4"/>
    <p:sldId id="487" r:id="rId5"/>
    <p:sldId id="1104" r:id="rId6"/>
    <p:sldId id="1158" r:id="rId7"/>
    <p:sldId id="1133" r:id="rId8"/>
    <p:sldId id="1095" r:id="rId9"/>
    <p:sldId id="1102" r:id="rId10"/>
    <p:sldId id="727" r:id="rId11"/>
    <p:sldId id="757" r:id="rId12"/>
    <p:sldId id="731" r:id="rId13"/>
    <p:sldId id="1079" r:id="rId14"/>
    <p:sldId id="745" r:id="rId15"/>
    <p:sldId id="759" r:id="rId16"/>
    <p:sldId id="1074" r:id="rId17"/>
    <p:sldId id="1123" r:id="rId18"/>
    <p:sldId id="1161" r:id="rId19"/>
    <p:sldId id="1162" r:id="rId20"/>
    <p:sldId id="1160" r:id="rId21"/>
    <p:sldId id="591" r:id="rId22"/>
    <p:sldId id="1159" r:id="rId23"/>
    <p:sldId id="109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8"/>
    <a:srgbClr val="8E67B9"/>
    <a:srgbClr val="0000FF"/>
    <a:srgbClr val="046FC0"/>
    <a:srgbClr val="008542"/>
    <a:srgbClr val="FFC000"/>
    <a:srgbClr val="F08221"/>
    <a:srgbClr val="7E2F8E"/>
    <a:srgbClr val="82318F"/>
    <a:srgbClr val="DC5B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31"/>
    <p:restoredTop sz="93605"/>
  </p:normalViewPr>
  <p:slideViewPr>
    <p:cSldViewPr snapToGrid="0" snapToObjects="1">
      <p:cViewPr varScale="1">
        <p:scale>
          <a:sx n="150" d="100"/>
          <a:sy n="150" d="100"/>
        </p:scale>
        <p:origin x="192" y="1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91808A-6AD6-F245-8D10-BB0FDC1D93E7}" type="datetimeFigureOut">
              <a:rPr lang="en-US" smtClean="0"/>
              <a:t>2/28/24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A81E9-B19A-7840-86EE-63D0991AA4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768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A81E9-B19A-7840-86EE-63D0991AA4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617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DAC926-20A4-7A43-93DC-7B5BC515EA7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030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DAC926-20A4-7A43-93DC-7B5BC515EA7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554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DAC926-20A4-7A43-93DC-7B5BC515EA7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658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DAC926-20A4-7A43-93DC-7B5BC515EA7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313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DAC926-20A4-7A43-93DC-7B5BC515EA7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925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DAC926-20A4-7A43-93DC-7B5BC515EA7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355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DAC926-20A4-7A43-93DC-7B5BC515EA7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518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DAC926-20A4-7A43-93DC-7B5BC515EA7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51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DAC926-20A4-7A43-93DC-7B5BC515EA7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913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DAC926-20A4-7A43-93DC-7B5BC515EA7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002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DAC926-20A4-7A43-93DC-7B5BC515EA7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857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DAC926-20A4-7A43-93DC-7B5BC515EA7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78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DAC926-20A4-7A43-93DC-7B5BC515EA7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15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DAC926-20A4-7A43-93DC-7B5BC515EA7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444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840F4-1D34-AA40-91AE-2E4773D12A75}" type="datetimeFigureOut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0CDFD-D6C3-C54B-A1DB-85E1CD789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508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840F4-1D34-AA40-91AE-2E4773D12A75}" type="datetimeFigureOut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0CDFD-D6C3-C54B-A1DB-85E1CD789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4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840F4-1D34-AA40-91AE-2E4773D12A75}" type="datetimeFigureOut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0CDFD-D6C3-C54B-A1DB-85E1CD789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158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840F4-1D34-AA40-91AE-2E4773D12A75}" type="datetimeFigureOut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0CDFD-D6C3-C54B-A1DB-85E1CD789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55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840F4-1D34-AA40-91AE-2E4773D12A75}" type="datetimeFigureOut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0CDFD-D6C3-C54B-A1DB-85E1CD789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85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840F4-1D34-AA40-91AE-2E4773D12A75}" type="datetimeFigureOut">
              <a:rPr lang="en-US" smtClean="0"/>
              <a:t>2/28/24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0CDFD-D6C3-C54B-A1DB-85E1CD789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97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840F4-1D34-AA40-91AE-2E4773D12A75}" type="datetimeFigureOut">
              <a:rPr lang="en-US" smtClean="0"/>
              <a:t>2/28/24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0CDFD-D6C3-C54B-A1DB-85E1CD789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79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840F4-1D34-AA40-91AE-2E4773D12A75}" type="datetimeFigureOut">
              <a:rPr lang="en-US" smtClean="0"/>
              <a:t>2/28/24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0CDFD-D6C3-C54B-A1DB-85E1CD789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566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840F4-1D34-AA40-91AE-2E4773D12A75}" type="datetimeFigureOut">
              <a:rPr lang="en-US" smtClean="0"/>
              <a:t>2/28/24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0CDFD-D6C3-C54B-A1DB-85E1CD789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162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840F4-1D34-AA40-91AE-2E4773D12A75}" type="datetimeFigureOut">
              <a:rPr lang="en-US" smtClean="0"/>
              <a:t>2/28/24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0CDFD-D6C3-C54B-A1DB-85E1CD789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3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840F4-1D34-AA40-91AE-2E4773D12A75}" type="datetimeFigureOut">
              <a:rPr lang="en-US" smtClean="0"/>
              <a:t>2/28/24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0CDFD-D6C3-C54B-A1DB-85E1CD789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85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840F4-1D34-AA40-91AE-2E4773D12A75}" type="datetimeFigureOut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E0CDFD-D6C3-C54B-A1DB-85E1CD789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024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6.png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5" Type="http://schemas.openxmlformats.org/officeDocument/2006/relationships/image" Target="../media/image6.png"/><Relationship Id="rId10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21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emf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7.png"/><Relationship Id="rId4" Type="http://schemas.openxmlformats.org/officeDocument/2006/relationships/image" Target="../media/image1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2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0.png"/><Relationship Id="rId4" Type="http://schemas.openxmlformats.org/officeDocument/2006/relationships/image" Target="../media/image1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0.png"/><Relationship Id="rId4" Type="http://schemas.openxmlformats.org/officeDocument/2006/relationships/image" Target="../media/image1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.png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80A949AB-6230-8D4B-845F-D3F02C1FBF00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10EDA07-0106-BA42-8AD9-495578B3DA9E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110" name="TextBox 13">
            <a:extLst>
              <a:ext uri="{FF2B5EF4-FFF2-40B4-BE49-F238E27FC236}">
                <a16:creationId xmlns:a16="http://schemas.microsoft.com/office/drawing/2014/main" id="{1F0D2C3A-CAC7-1249-B19C-E41A72C2D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57629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The Cancer Letter – April 2022</a:t>
            </a:r>
            <a:endParaRPr lang="en-US" altLang="en-US" sz="3200" b="1" dirty="0">
              <a:solidFill>
                <a:schemeClr val="bg1"/>
              </a:solidFill>
              <a:latin typeface="Arial" panose="020B0604020202020204" pitchFamily="34" charset="0"/>
              <a:ea typeface="Adobe Caslon Pro" panose="0205050205050A020403" pitchFamily="18" charset="0"/>
              <a:cs typeface="Arial" panose="020B0604020202020204" pitchFamily="34" charset="0"/>
            </a:endParaRPr>
          </a:p>
        </p:txBody>
      </p:sp>
      <p:pic>
        <p:nvPicPr>
          <p:cNvPr id="118" name="droppedImage.pdf">
            <a:extLst>
              <a:ext uri="{FF2B5EF4-FFF2-40B4-BE49-F238E27FC236}">
                <a16:creationId xmlns:a16="http://schemas.microsoft.com/office/drawing/2014/main" id="{B7D781CB-8ED3-064C-AFA8-57A3D0E98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44" name="Picture 43" descr="Text&#10;&#10;Description automatically generated">
            <a:extLst>
              <a:ext uri="{FF2B5EF4-FFF2-40B4-BE49-F238E27FC236}">
                <a16:creationId xmlns:a16="http://schemas.microsoft.com/office/drawing/2014/main" id="{04E9CD34-1FF9-FAD4-2255-BF4BD058B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9411" y="1400631"/>
            <a:ext cx="2026259" cy="472793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93B88D5-B4B6-7B19-B1DF-B645D48C3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50" y="1198276"/>
            <a:ext cx="8792643" cy="53874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C7C76E-77A1-0511-F6DC-D523F2024B2A}"/>
              </a:ext>
            </a:extLst>
          </p:cNvPr>
          <p:cNvSpPr txBox="1"/>
          <p:nvPr/>
        </p:nvSpPr>
        <p:spPr>
          <a:xfrm>
            <a:off x="546410" y="6371193"/>
            <a:ext cx="4995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Brian Booth: Director of FDA’s Division of Cancer Pharmacology I</a:t>
            </a:r>
          </a:p>
        </p:txBody>
      </p:sp>
    </p:spTree>
    <p:extLst>
      <p:ext uri="{BB962C8B-B14F-4D97-AF65-F5344CB8AC3E}">
        <p14:creationId xmlns:p14="http://schemas.microsoft.com/office/powerpoint/2010/main" val="344342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4A69199F-A717-9F4A-8B6E-7747CCED9F84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B532D0A-AD68-8949-B72C-1FFEC199F556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110" name="TextBox 13">
            <a:extLst>
              <a:ext uri="{FF2B5EF4-FFF2-40B4-BE49-F238E27FC236}">
                <a16:creationId xmlns:a16="http://schemas.microsoft.com/office/drawing/2014/main" id="{860E0C86-634F-FF44-A369-4B201DE8EE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54471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A simple two cell-state model</a:t>
            </a:r>
          </a:p>
        </p:txBody>
      </p:sp>
      <p:pic>
        <p:nvPicPr>
          <p:cNvPr id="118" name="droppedImage.pdf">
            <a:extLst>
              <a:ext uri="{FF2B5EF4-FFF2-40B4-BE49-F238E27FC236}">
                <a16:creationId xmlns:a16="http://schemas.microsoft.com/office/drawing/2014/main" id="{11C94008-001F-334E-B126-478C5BC37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5783F85-92AD-5B40-8B7D-E9EA61F027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248" r="52669" b="8513"/>
          <a:stretch/>
        </p:blipFill>
        <p:spPr>
          <a:xfrm>
            <a:off x="182493" y="1223341"/>
            <a:ext cx="5597821" cy="4938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0E50BA-29A2-BE4A-9AA9-758F4110D9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147" t="17248" b="41338"/>
          <a:stretch/>
        </p:blipFill>
        <p:spPr>
          <a:xfrm>
            <a:off x="5941037" y="3429000"/>
            <a:ext cx="6250963" cy="27551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C12FF8-B119-1041-8B39-55BC6FD856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147" t="63087" b="8513"/>
          <a:stretch/>
        </p:blipFill>
        <p:spPr>
          <a:xfrm>
            <a:off x="5268686" y="1223341"/>
            <a:ext cx="6250963" cy="18893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95FAF5-CF77-FE44-AF8A-F3AAF1B48E9E}"/>
              </a:ext>
            </a:extLst>
          </p:cNvPr>
          <p:cNvSpPr/>
          <p:nvPr/>
        </p:nvSpPr>
        <p:spPr>
          <a:xfrm>
            <a:off x="6704407" y="3798073"/>
            <a:ext cx="337931" cy="407504"/>
          </a:xfrm>
          <a:prstGeom prst="rect">
            <a:avLst/>
          </a:prstGeom>
          <a:solidFill>
            <a:srgbClr val="FEF902">
              <a:alpha val="7029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AC94AC-C40C-8B46-B0EB-14BAA99BF031}"/>
              </a:ext>
            </a:extLst>
          </p:cNvPr>
          <p:cNvSpPr/>
          <p:nvPr/>
        </p:nvSpPr>
        <p:spPr>
          <a:xfrm>
            <a:off x="6704406" y="5227155"/>
            <a:ext cx="720522" cy="407504"/>
          </a:xfrm>
          <a:prstGeom prst="rect">
            <a:avLst/>
          </a:prstGeom>
          <a:solidFill>
            <a:srgbClr val="FEF902">
              <a:alpha val="7029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C43FD0-3395-D748-A305-0610606F95DE}"/>
              </a:ext>
            </a:extLst>
          </p:cNvPr>
          <p:cNvSpPr/>
          <p:nvPr/>
        </p:nvSpPr>
        <p:spPr>
          <a:xfrm>
            <a:off x="7994884" y="5355818"/>
            <a:ext cx="337931" cy="407504"/>
          </a:xfrm>
          <a:prstGeom prst="rect">
            <a:avLst/>
          </a:prstGeom>
          <a:solidFill>
            <a:srgbClr val="FEF902">
              <a:alpha val="7029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DBFE66-5145-4F4D-8E2B-971B064B72E7}"/>
              </a:ext>
            </a:extLst>
          </p:cNvPr>
          <p:cNvSpPr txBox="1"/>
          <p:nvPr/>
        </p:nvSpPr>
        <p:spPr>
          <a:xfrm>
            <a:off x="6196850" y="6399345"/>
            <a:ext cx="5739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“An unbiased metric of antiproliferative drug effect in vitro” Harris, 2016</a:t>
            </a:r>
          </a:p>
        </p:txBody>
      </p:sp>
    </p:spTree>
    <p:extLst>
      <p:ext uri="{BB962C8B-B14F-4D97-AF65-F5344CB8AC3E}">
        <p14:creationId xmlns:p14="http://schemas.microsoft.com/office/powerpoint/2010/main" val="283915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2" grpId="0" animBg="1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4A69199F-A717-9F4A-8B6E-7747CCED9F84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B532D0A-AD68-8949-B72C-1FFEC199F556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110" name="TextBox 13">
            <a:extLst>
              <a:ext uri="{FF2B5EF4-FFF2-40B4-BE49-F238E27FC236}">
                <a16:creationId xmlns:a16="http://schemas.microsoft.com/office/drawing/2014/main" id="{860E0C86-634F-FF44-A369-4B201DE8EE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669766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200" u="sng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D</a:t>
            </a: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rug </a:t>
            </a:r>
            <a:r>
              <a:rPr lang="en-US" altLang="en-US" sz="3200" u="sng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I</a:t>
            </a: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nduced </a:t>
            </a:r>
            <a:r>
              <a:rPr lang="en-US" altLang="en-US" sz="3200" u="sng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P</a:t>
            </a: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roliferation rate: DIP</a:t>
            </a:r>
          </a:p>
        </p:txBody>
      </p:sp>
      <p:pic>
        <p:nvPicPr>
          <p:cNvPr id="118" name="droppedImage.pdf">
            <a:extLst>
              <a:ext uri="{FF2B5EF4-FFF2-40B4-BE49-F238E27FC236}">
                <a16:creationId xmlns:a16="http://schemas.microsoft.com/office/drawing/2014/main" id="{11C94008-001F-334E-B126-478C5BC37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C84821-2526-AE4F-AA2C-382E87E20A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147" t="17248" b="41338"/>
          <a:stretch/>
        </p:blipFill>
        <p:spPr>
          <a:xfrm>
            <a:off x="5941037" y="3429000"/>
            <a:ext cx="6250963" cy="27551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8B6C48-DA15-224E-98F6-50316F8DC1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147" t="63087" b="8513"/>
          <a:stretch/>
        </p:blipFill>
        <p:spPr>
          <a:xfrm>
            <a:off x="5268686" y="1223341"/>
            <a:ext cx="6250963" cy="18893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B8E255-23DF-AE4B-A7F5-EEB8863F556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93636" y="1513440"/>
            <a:ext cx="4725016" cy="47250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7D3615-CF77-9F4A-9742-E4FA7D508717}"/>
              </a:ext>
            </a:extLst>
          </p:cNvPr>
          <p:cNvSpPr txBox="1"/>
          <p:nvPr/>
        </p:nvSpPr>
        <p:spPr>
          <a:xfrm>
            <a:off x="871490" y="1223341"/>
            <a:ext cx="3958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Drug-induced proliferation rate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9C25EC-FC24-C247-A655-BCB11C906292}"/>
              </a:ext>
            </a:extLst>
          </p:cNvPr>
          <p:cNvSpPr txBox="1"/>
          <p:nvPr/>
        </p:nvSpPr>
        <p:spPr>
          <a:xfrm>
            <a:off x="2133217" y="6014884"/>
            <a:ext cx="12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dose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mpk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AF069-2BEF-9F41-97C1-057F76A2EB81}"/>
              </a:ext>
            </a:extLst>
          </p:cNvPr>
          <p:cNvSpPr txBox="1"/>
          <p:nvPr/>
        </p:nvSpPr>
        <p:spPr>
          <a:xfrm rot="16200000">
            <a:off x="-634671" y="3538575"/>
            <a:ext cx="2128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DIP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(doublings/week)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DCF7D5-63B3-C34B-83D2-6CE0F428068C}"/>
              </a:ext>
            </a:extLst>
          </p:cNvPr>
          <p:cNvSpPr/>
          <p:nvPr/>
        </p:nvSpPr>
        <p:spPr>
          <a:xfrm>
            <a:off x="6704407" y="3798073"/>
            <a:ext cx="337931" cy="407504"/>
          </a:xfrm>
          <a:prstGeom prst="rect">
            <a:avLst/>
          </a:prstGeom>
          <a:solidFill>
            <a:srgbClr val="FEF902">
              <a:alpha val="7029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43A23E-BCD3-9249-BCDD-FFC9657AF347}"/>
              </a:ext>
            </a:extLst>
          </p:cNvPr>
          <p:cNvSpPr/>
          <p:nvPr/>
        </p:nvSpPr>
        <p:spPr>
          <a:xfrm>
            <a:off x="6704406" y="5227155"/>
            <a:ext cx="720522" cy="407504"/>
          </a:xfrm>
          <a:prstGeom prst="rect">
            <a:avLst/>
          </a:prstGeom>
          <a:solidFill>
            <a:srgbClr val="FEF902">
              <a:alpha val="7029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9F4440-0F04-5444-BF72-F0890C11CB24}"/>
              </a:ext>
            </a:extLst>
          </p:cNvPr>
          <p:cNvSpPr/>
          <p:nvPr/>
        </p:nvSpPr>
        <p:spPr>
          <a:xfrm>
            <a:off x="7994884" y="5355818"/>
            <a:ext cx="337931" cy="407504"/>
          </a:xfrm>
          <a:prstGeom prst="rect">
            <a:avLst/>
          </a:prstGeom>
          <a:solidFill>
            <a:srgbClr val="FEF902">
              <a:alpha val="7029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135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86" descr="Chart, histogram&#10;&#10;Description automatically generated">
            <a:extLst>
              <a:ext uri="{FF2B5EF4-FFF2-40B4-BE49-F238E27FC236}">
                <a16:creationId xmlns:a16="http://schemas.microsoft.com/office/drawing/2014/main" id="{1CE4E3C2-4CBE-F445-9A8F-A9EB350E1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981" y="1516476"/>
            <a:ext cx="4596518" cy="4596518"/>
          </a:xfrm>
          <a:prstGeom prst="rect">
            <a:avLst/>
          </a:prstGeom>
        </p:spPr>
      </p:pic>
      <p:sp>
        <p:nvSpPr>
          <p:cNvPr id="107" name="Rectangle 106">
            <a:extLst>
              <a:ext uri="{FF2B5EF4-FFF2-40B4-BE49-F238E27FC236}">
                <a16:creationId xmlns:a16="http://schemas.microsoft.com/office/drawing/2014/main" id="{4A69199F-A717-9F4A-8B6E-7747CCED9F84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B532D0A-AD68-8949-B72C-1FFEC199F556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110" name="TextBox 13">
            <a:extLst>
              <a:ext uri="{FF2B5EF4-FFF2-40B4-BE49-F238E27FC236}">
                <a16:creationId xmlns:a16="http://schemas.microsoft.com/office/drawing/2014/main" id="{860E0C86-634F-FF44-A369-4B201DE8EE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669766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200" u="sng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D</a:t>
            </a: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rug </a:t>
            </a:r>
            <a:r>
              <a:rPr lang="en-US" altLang="en-US" sz="3200" u="sng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I</a:t>
            </a: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nduced </a:t>
            </a:r>
            <a:r>
              <a:rPr lang="en-US" altLang="en-US" sz="3200" u="sng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P</a:t>
            </a: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roliferation rate: DIP</a:t>
            </a:r>
          </a:p>
        </p:txBody>
      </p:sp>
      <p:pic>
        <p:nvPicPr>
          <p:cNvPr id="118" name="droppedImage.pdf">
            <a:extLst>
              <a:ext uri="{FF2B5EF4-FFF2-40B4-BE49-F238E27FC236}">
                <a16:creationId xmlns:a16="http://schemas.microsoft.com/office/drawing/2014/main" id="{11C94008-001F-334E-B126-478C5BC37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130500A7-FB4F-D24E-9646-D9516CF38F21}"/>
              </a:ext>
            </a:extLst>
          </p:cNvPr>
          <p:cNvSpPr/>
          <p:nvPr/>
        </p:nvSpPr>
        <p:spPr>
          <a:xfrm>
            <a:off x="3554645" y="1839931"/>
            <a:ext cx="242103" cy="3745860"/>
          </a:xfrm>
          <a:prstGeom prst="rect">
            <a:avLst/>
          </a:prstGeom>
          <a:solidFill>
            <a:schemeClr val="bg1">
              <a:lumMod val="75000"/>
              <a:alpha val="56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C8A04F3-8D13-8749-806F-5095F7EAD49C}"/>
              </a:ext>
            </a:extLst>
          </p:cNvPr>
          <p:cNvCxnSpPr>
            <a:cxnSpLocks/>
          </p:cNvCxnSpPr>
          <p:nvPr/>
        </p:nvCxnSpPr>
        <p:spPr>
          <a:xfrm flipV="1">
            <a:off x="5857190" y="4269492"/>
            <a:ext cx="472855" cy="252159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7AAF726-4AB5-8943-BE2C-D9E75ED67A78}"/>
              </a:ext>
            </a:extLst>
          </p:cNvPr>
          <p:cNvCxnSpPr>
            <a:cxnSpLocks/>
          </p:cNvCxnSpPr>
          <p:nvPr/>
        </p:nvCxnSpPr>
        <p:spPr>
          <a:xfrm flipV="1">
            <a:off x="6200570" y="2788138"/>
            <a:ext cx="644870" cy="142172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FFB61A79-5F1F-244C-97C2-62725702DA08}"/>
              </a:ext>
            </a:extLst>
          </p:cNvPr>
          <p:cNvSpPr txBox="1"/>
          <p:nvPr/>
        </p:nvSpPr>
        <p:spPr>
          <a:xfrm>
            <a:off x="5186855" y="2311716"/>
            <a:ext cx="1487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resistance </a:t>
            </a:r>
          </a:p>
          <a:p>
            <a:pPr defTabSz="457200"/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occurs gradually</a:t>
            </a:r>
          </a:p>
        </p:txBody>
      </p:sp>
      <p:sp>
        <p:nvSpPr>
          <p:cNvPr id="88" name="Cloud 87">
            <a:extLst>
              <a:ext uri="{FF2B5EF4-FFF2-40B4-BE49-F238E27FC236}">
                <a16:creationId xmlns:a16="http://schemas.microsoft.com/office/drawing/2014/main" id="{F764FEF5-665C-2941-B2EC-477F81349358}"/>
              </a:ext>
            </a:extLst>
          </p:cNvPr>
          <p:cNvSpPr/>
          <p:nvPr/>
        </p:nvSpPr>
        <p:spPr>
          <a:xfrm>
            <a:off x="655626" y="2497373"/>
            <a:ext cx="84336" cy="112451"/>
          </a:xfrm>
          <a:prstGeom prst="cloud">
            <a:avLst/>
          </a:prstGeom>
          <a:blipFill>
            <a:blip r:embed="rId5"/>
            <a:tile tx="0" ty="0" sx="100000" sy="100000" flip="none" algn="tl"/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/>
          </a:p>
        </p:txBody>
      </p:sp>
      <p:pic>
        <p:nvPicPr>
          <p:cNvPr id="89" name="Picture 3" descr="G:\Marusyk lab\Dasha\Data\Presentations\DRAWINGS\injection-1294131_960_720.png">
            <a:extLst>
              <a:ext uri="{FF2B5EF4-FFF2-40B4-BE49-F238E27FC236}">
                <a16:creationId xmlns:a16="http://schemas.microsoft.com/office/drawing/2014/main" id="{D8051A61-DA6E-8F4D-8346-A87723785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844203">
            <a:off x="318361" y="2257104"/>
            <a:ext cx="255490" cy="25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A9F6953F-EE3D-0249-9ED1-B3FD399474BA}"/>
              </a:ext>
            </a:extLst>
          </p:cNvPr>
          <p:cNvSpPr txBox="1"/>
          <p:nvPr/>
        </p:nvSpPr>
        <p:spPr>
          <a:xfrm>
            <a:off x="1870104" y="1964888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8542"/>
                </a:solidFill>
              </a:rPr>
              <a:t>uneven</a:t>
            </a:r>
          </a:p>
          <a:p>
            <a:r>
              <a:rPr lang="en-US" sz="1200" b="1" dirty="0">
                <a:solidFill>
                  <a:srgbClr val="008542"/>
                </a:solidFill>
              </a:rPr>
              <a:t>50/0 </a:t>
            </a:r>
            <a:r>
              <a:rPr lang="en-US" sz="1200" b="1" dirty="0" err="1">
                <a:solidFill>
                  <a:srgbClr val="008542"/>
                </a:solidFill>
              </a:rPr>
              <a:t>mpk</a:t>
            </a:r>
            <a:endParaRPr lang="en-US" sz="1200" b="1" dirty="0">
              <a:solidFill>
                <a:srgbClr val="008542"/>
              </a:solidFill>
            </a:endParaRP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19D2599E-3C12-ED4A-A076-B03844119FB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81"/>
          <a:stretch/>
        </p:blipFill>
        <p:spPr>
          <a:xfrm>
            <a:off x="328515" y="2234532"/>
            <a:ext cx="1083058" cy="638134"/>
          </a:xfrm>
          <a:prstGeom prst="rect">
            <a:avLst/>
          </a:prstGeom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1B61AEB-CA47-824A-A464-6F85A4D9F461}"/>
              </a:ext>
            </a:extLst>
          </p:cNvPr>
          <p:cNvCxnSpPr>
            <a:cxnSpLocks/>
          </p:cNvCxnSpPr>
          <p:nvPr/>
        </p:nvCxnSpPr>
        <p:spPr>
          <a:xfrm flipV="1">
            <a:off x="1428518" y="2227330"/>
            <a:ext cx="472855" cy="252159"/>
          </a:xfrm>
          <a:prstGeom prst="straightConnector1">
            <a:avLst/>
          </a:prstGeom>
          <a:ln w="38100">
            <a:solidFill>
              <a:srgbClr val="0085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2F839087-0D78-A144-8244-C3A16B539A1F}"/>
              </a:ext>
            </a:extLst>
          </p:cNvPr>
          <p:cNvSpPr txBox="1"/>
          <p:nvPr/>
        </p:nvSpPr>
        <p:spPr>
          <a:xfrm>
            <a:off x="1870104" y="2632447"/>
            <a:ext cx="65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</a:rPr>
              <a:t>even</a:t>
            </a:r>
          </a:p>
          <a:p>
            <a:r>
              <a:rPr lang="en-US" sz="1200" b="1" dirty="0">
                <a:solidFill>
                  <a:srgbClr val="7030A0"/>
                </a:solidFill>
              </a:rPr>
              <a:t>25 </a:t>
            </a:r>
            <a:r>
              <a:rPr lang="en-US" sz="1200" b="1" dirty="0" err="1">
                <a:solidFill>
                  <a:srgbClr val="7030A0"/>
                </a:solidFill>
              </a:rPr>
              <a:t>mpk</a:t>
            </a:r>
            <a:endParaRPr lang="en-US" sz="1200" b="1" dirty="0">
              <a:solidFill>
                <a:srgbClr val="7030A0"/>
              </a:solidFill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A3CAFBF-14AB-4443-8241-47E719EBFC27}"/>
              </a:ext>
            </a:extLst>
          </p:cNvPr>
          <p:cNvCxnSpPr>
            <a:cxnSpLocks/>
          </p:cNvCxnSpPr>
          <p:nvPr/>
        </p:nvCxnSpPr>
        <p:spPr>
          <a:xfrm>
            <a:off x="1453754" y="2673818"/>
            <a:ext cx="402270" cy="22235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Cloud 94">
            <a:extLst>
              <a:ext uri="{FF2B5EF4-FFF2-40B4-BE49-F238E27FC236}">
                <a16:creationId xmlns:a16="http://schemas.microsoft.com/office/drawing/2014/main" id="{AA36FA7E-51A8-784E-B080-1407DCD7EF77}"/>
              </a:ext>
            </a:extLst>
          </p:cNvPr>
          <p:cNvSpPr/>
          <p:nvPr/>
        </p:nvSpPr>
        <p:spPr>
          <a:xfrm>
            <a:off x="646160" y="4709459"/>
            <a:ext cx="84336" cy="112451"/>
          </a:xfrm>
          <a:prstGeom prst="cloud">
            <a:avLst/>
          </a:prstGeom>
          <a:blipFill>
            <a:blip r:embed="rId5"/>
            <a:tile tx="0" ty="0" sx="100000" sy="100000" flip="none" algn="tl"/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/>
          </a:p>
        </p:txBody>
      </p:sp>
      <p:pic>
        <p:nvPicPr>
          <p:cNvPr id="96" name="Picture 3" descr="G:\Marusyk lab\Dasha\Data\Presentations\DRAWINGS\injection-1294131_960_720.png">
            <a:extLst>
              <a:ext uri="{FF2B5EF4-FFF2-40B4-BE49-F238E27FC236}">
                <a16:creationId xmlns:a16="http://schemas.microsoft.com/office/drawing/2014/main" id="{3E4907C4-95EC-9D4A-90A3-2679BDA21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844203">
            <a:off x="308895" y="4469190"/>
            <a:ext cx="255490" cy="25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553FA9ED-0A28-5C4D-B699-FAAFE715C68C}"/>
              </a:ext>
            </a:extLst>
          </p:cNvPr>
          <p:cNvSpPr txBox="1"/>
          <p:nvPr/>
        </p:nvSpPr>
        <p:spPr>
          <a:xfrm>
            <a:off x="1860638" y="4176974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8542"/>
                </a:solidFill>
              </a:rPr>
              <a:t>uneven</a:t>
            </a:r>
          </a:p>
          <a:p>
            <a:r>
              <a:rPr lang="en-US" sz="1200" b="1" dirty="0">
                <a:solidFill>
                  <a:srgbClr val="008542"/>
                </a:solidFill>
              </a:rPr>
              <a:t>25/0 </a:t>
            </a:r>
            <a:r>
              <a:rPr lang="en-US" sz="1200" b="1" dirty="0" err="1">
                <a:solidFill>
                  <a:srgbClr val="008542"/>
                </a:solidFill>
              </a:rPr>
              <a:t>mpk</a:t>
            </a:r>
            <a:endParaRPr lang="en-US" sz="1200" b="1" dirty="0">
              <a:solidFill>
                <a:srgbClr val="008542"/>
              </a:solidFill>
            </a:endParaRP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59DE5278-5D32-1F42-88C6-999DF43333A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81"/>
          <a:stretch/>
        </p:blipFill>
        <p:spPr>
          <a:xfrm>
            <a:off x="319049" y="4446618"/>
            <a:ext cx="1083058" cy="638134"/>
          </a:xfrm>
          <a:prstGeom prst="rect">
            <a:avLst/>
          </a:prstGeom>
        </p:spPr>
      </p:pic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419EF99-CC8F-DD47-B06A-B956844BFD07}"/>
              </a:ext>
            </a:extLst>
          </p:cNvPr>
          <p:cNvCxnSpPr>
            <a:cxnSpLocks/>
          </p:cNvCxnSpPr>
          <p:nvPr/>
        </p:nvCxnSpPr>
        <p:spPr>
          <a:xfrm flipV="1">
            <a:off x="1419052" y="4439416"/>
            <a:ext cx="472855" cy="252159"/>
          </a:xfrm>
          <a:prstGeom prst="straightConnector1">
            <a:avLst/>
          </a:prstGeom>
          <a:ln w="38100">
            <a:solidFill>
              <a:srgbClr val="0085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04C8B50A-43BD-7C40-BACB-E959446A9B5B}"/>
              </a:ext>
            </a:extLst>
          </p:cNvPr>
          <p:cNvSpPr txBox="1"/>
          <p:nvPr/>
        </p:nvSpPr>
        <p:spPr>
          <a:xfrm>
            <a:off x="1860638" y="4844533"/>
            <a:ext cx="779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</a:rPr>
              <a:t>even</a:t>
            </a:r>
          </a:p>
          <a:p>
            <a:r>
              <a:rPr lang="en-US" sz="1200" b="1" dirty="0">
                <a:solidFill>
                  <a:srgbClr val="7030A0"/>
                </a:solidFill>
              </a:rPr>
              <a:t>12.5 </a:t>
            </a:r>
            <a:r>
              <a:rPr lang="en-US" sz="1200" b="1" dirty="0" err="1">
                <a:solidFill>
                  <a:srgbClr val="7030A0"/>
                </a:solidFill>
              </a:rPr>
              <a:t>mpk</a:t>
            </a:r>
            <a:endParaRPr lang="en-US" sz="1200" b="1" dirty="0">
              <a:solidFill>
                <a:srgbClr val="7030A0"/>
              </a:solidFill>
            </a:endParaRP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5F54FCA9-545F-4B4D-B524-B51C320E743D}"/>
              </a:ext>
            </a:extLst>
          </p:cNvPr>
          <p:cNvCxnSpPr>
            <a:cxnSpLocks/>
          </p:cNvCxnSpPr>
          <p:nvPr/>
        </p:nvCxnSpPr>
        <p:spPr>
          <a:xfrm>
            <a:off x="1444288" y="4885904"/>
            <a:ext cx="402270" cy="22235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3049A0B-DF75-404C-AFA5-B87CD0EAFAEA}"/>
              </a:ext>
            </a:extLst>
          </p:cNvPr>
          <p:cNvSpPr txBox="1"/>
          <p:nvPr/>
        </p:nvSpPr>
        <p:spPr>
          <a:xfrm>
            <a:off x="5932246" y="5915391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(weeks)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55DD375-1A8C-A842-8A8A-9A7813B8A4E1}"/>
              </a:ext>
            </a:extLst>
          </p:cNvPr>
          <p:cNvSpPr txBox="1"/>
          <p:nvPr/>
        </p:nvSpPr>
        <p:spPr>
          <a:xfrm rot="16200000">
            <a:off x="2508111" y="2390833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tumor vol.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D0E5577-D4DE-944B-8970-034960823020}"/>
              </a:ext>
            </a:extLst>
          </p:cNvPr>
          <p:cNvSpPr txBox="1"/>
          <p:nvPr/>
        </p:nvSpPr>
        <p:spPr>
          <a:xfrm rot="16200000">
            <a:off x="2508111" y="4521678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tumor vol.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6D8BCAC-4D71-714A-BF8A-FAFFEBA628F5}"/>
              </a:ext>
            </a:extLst>
          </p:cNvPr>
          <p:cNvSpPr txBox="1"/>
          <p:nvPr/>
        </p:nvSpPr>
        <p:spPr>
          <a:xfrm>
            <a:off x="3985490" y="1218417"/>
            <a:ext cx="2385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Normalized tumor volume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v(t)/v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888C1E8-C6FC-294A-9826-CE1243281DFF}"/>
              </a:ext>
            </a:extLst>
          </p:cNvPr>
          <p:cNvSpPr txBox="1"/>
          <p:nvPr/>
        </p:nvSpPr>
        <p:spPr>
          <a:xfrm>
            <a:off x="8296246" y="1258640"/>
            <a:ext cx="1979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Two cell state model: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0A73C08-00A1-B447-AEBB-1D112E1F72F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4062"/>
          <a:stretch/>
        </p:blipFill>
        <p:spPr>
          <a:xfrm>
            <a:off x="8434409" y="1716319"/>
            <a:ext cx="3245156" cy="102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29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6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4A69199F-A717-9F4A-8B6E-7747CCED9F84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B532D0A-AD68-8949-B72C-1FFEC199F556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110" name="TextBox 13">
            <a:extLst>
              <a:ext uri="{FF2B5EF4-FFF2-40B4-BE49-F238E27FC236}">
                <a16:creationId xmlns:a16="http://schemas.microsoft.com/office/drawing/2014/main" id="{860E0C86-634F-FF44-A369-4B201DE8EE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669766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200" u="sng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D</a:t>
            </a: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rug </a:t>
            </a:r>
            <a:r>
              <a:rPr lang="en-US" altLang="en-US" sz="3200" u="sng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I</a:t>
            </a: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nduced </a:t>
            </a:r>
            <a:r>
              <a:rPr lang="en-US" altLang="en-US" sz="3200" u="sng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P</a:t>
            </a: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roliferation rate: DIP</a:t>
            </a:r>
          </a:p>
        </p:txBody>
      </p:sp>
      <p:pic>
        <p:nvPicPr>
          <p:cNvPr id="118" name="droppedImage.pdf">
            <a:extLst>
              <a:ext uri="{FF2B5EF4-FFF2-40B4-BE49-F238E27FC236}">
                <a16:creationId xmlns:a16="http://schemas.microsoft.com/office/drawing/2014/main" id="{11C94008-001F-334E-B126-478C5BC37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31" name="Cloud 30">
            <a:extLst>
              <a:ext uri="{FF2B5EF4-FFF2-40B4-BE49-F238E27FC236}">
                <a16:creationId xmlns:a16="http://schemas.microsoft.com/office/drawing/2014/main" id="{4970EE41-69A6-FD45-8CF4-F3367F198F65}"/>
              </a:ext>
            </a:extLst>
          </p:cNvPr>
          <p:cNvSpPr/>
          <p:nvPr/>
        </p:nvSpPr>
        <p:spPr>
          <a:xfrm>
            <a:off x="655626" y="2497373"/>
            <a:ext cx="84336" cy="112451"/>
          </a:xfrm>
          <a:prstGeom prst="cloud">
            <a:avLst/>
          </a:prstGeom>
          <a:blipFill>
            <a:blip r:embed="rId4"/>
            <a:tile tx="0" ty="0" sx="100000" sy="100000" flip="none" algn="tl"/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/>
          </a:p>
        </p:txBody>
      </p:sp>
      <p:pic>
        <p:nvPicPr>
          <p:cNvPr id="32" name="Picture 3" descr="G:\Marusyk lab\Dasha\Data\Presentations\DRAWINGS\injection-1294131_960_720.png">
            <a:extLst>
              <a:ext uri="{FF2B5EF4-FFF2-40B4-BE49-F238E27FC236}">
                <a16:creationId xmlns:a16="http://schemas.microsoft.com/office/drawing/2014/main" id="{A803AAFB-4304-A943-8971-F477239BB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844203">
            <a:off x="318361" y="2257104"/>
            <a:ext cx="255490" cy="25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B1112B2-E8A5-4F42-96CB-72EE10A8EB3E}"/>
              </a:ext>
            </a:extLst>
          </p:cNvPr>
          <p:cNvSpPr txBox="1"/>
          <p:nvPr/>
        </p:nvSpPr>
        <p:spPr>
          <a:xfrm>
            <a:off x="1870104" y="1964888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8542"/>
                </a:solidFill>
              </a:rPr>
              <a:t>uneven</a:t>
            </a:r>
          </a:p>
          <a:p>
            <a:r>
              <a:rPr lang="en-US" sz="1200" b="1" dirty="0">
                <a:solidFill>
                  <a:srgbClr val="008542"/>
                </a:solidFill>
              </a:rPr>
              <a:t>50/0 </a:t>
            </a:r>
            <a:r>
              <a:rPr lang="en-US" sz="1200" b="1" dirty="0" err="1">
                <a:solidFill>
                  <a:srgbClr val="008542"/>
                </a:solidFill>
              </a:rPr>
              <a:t>mpk</a:t>
            </a:r>
            <a:endParaRPr lang="en-US" sz="1200" b="1" dirty="0">
              <a:solidFill>
                <a:srgbClr val="008542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7110458-1B11-F34B-888A-B86869B8980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81"/>
          <a:stretch/>
        </p:blipFill>
        <p:spPr>
          <a:xfrm>
            <a:off x="328515" y="2234532"/>
            <a:ext cx="1083058" cy="63813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6A20C74-B811-884F-9637-978EA1163234}"/>
              </a:ext>
            </a:extLst>
          </p:cNvPr>
          <p:cNvCxnSpPr>
            <a:cxnSpLocks/>
          </p:cNvCxnSpPr>
          <p:nvPr/>
        </p:nvCxnSpPr>
        <p:spPr>
          <a:xfrm flipV="1">
            <a:off x="1428518" y="2227330"/>
            <a:ext cx="472855" cy="252159"/>
          </a:xfrm>
          <a:prstGeom prst="straightConnector1">
            <a:avLst/>
          </a:prstGeom>
          <a:ln w="38100">
            <a:solidFill>
              <a:srgbClr val="0085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13923C2F-DDCA-5F42-ADEF-9C13AE742FEB}"/>
              </a:ext>
            </a:extLst>
          </p:cNvPr>
          <p:cNvSpPr txBox="1"/>
          <p:nvPr/>
        </p:nvSpPr>
        <p:spPr>
          <a:xfrm>
            <a:off x="1870104" y="2632447"/>
            <a:ext cx="65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</a:rPr>
              <a:t>even</a:t>
            </a:r>
          </a:p>
          <a:p>
            <a:r>
              <a:rPr lang="en-US" sz="1200" b="1" dirty="0">
                <a:solidFill>
                  <a:srgbClr val="7030A0"/>
                </a:solidFill>
              </a:rPr>
              <a:t>25 </a:t>
            </a:r>
            <a:r>
              <a:rPr lang="en-US" sz="1200" b="1" dirty="0" err="1">
                <a:solidFill>
                  <a:srgbClr val="7030A0"/>
                </a:solidFill>
              </a:rPr>
              <a:t>mpk</a:t>
            </a:r>
            <a:endParaRPr lang="en-US" sz="1200" b="1" dirty="0">
              <a:solidFill>
                <a:srgbClr val="7030A0"/>
              </a:solidFill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5737A3C-BB6A-1044-8A71-9D6ADF2E2208}"/>
              </a:ext>
            </a:extLst>
          </p:cNvPr>
          <p:cNvCxnSpPr>
            <a:cxnSpLocks/>
          </p:cNvCxnSpPr>
          <p:nvPr/>
        </p:nvCxnSpPr>
        <p:spPr>
          <a:xfrm>
            <a:off x="1453754" y="2673818"/>
            <a:ext cx="402270" cy="22235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loud 62">
            <a:extLst>
              <a:ext uri="{FF2B5EF4-FFF2-40B4-BE49-F238E27FC236}">
                <a16:creationId xmlns:a16="http://schemas.microsoft.com/office/drawing/2014/main" id="{F0AF1179-7A11-0F44-A7BA-4B2D9EF8589B}"/>
              </a:ext>
            </a:extLst>
          </p:cNvPr>
          <p:cNvSpPr/>
          <p:nvPr/>
        </p:nvSpPr>
        <p:spPr>
          <a:xfrm>
            <a:off x="646160" y="4709459"/>
            <a:ext cx="84336" cy="112451"/>
          </a:xfrm>
          <a:prstGeom prst="cloud">
            <a:avLst/>
          </a:prstGeom>
          <a:blipFill>
            <a:blip r:embed="rId4"/>
            <a:tile tx="0" ty="0" sx="100000" sy="100000" flip="none" algn="tl"/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/>
          </a:p>
        </p:txBody>
      </p:sp>
      <p:pic>
        <p:nvPicPr>
          <p:cNvPr id="64" name="Picture 3" descr="G:\Marusyk lab\Dasha\Data\Presentations\DRAWINGS\injection-1294131_960_720.png">
            <a:extLst>
              <a:ext uri="{FF2B5EF4-FFF2-40B4-BE49-F238E27FC236}">
                <a16:creationId xmlns:a16="http://schemas.microsoft.com/office/drawing/2014/main" id="{DABFE639-1733-4547-A2F4-5A435A4F8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844203">
            <a:off x="308895" y="4469190"/>
            <a:ext cx="255490" cy="25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A67C44CF-9DD8-C14D-85A6-5AB5DDC94104}"/>
              </a:ext>
            </a:extLst>
          </p:cNvPr>
          <p:cNvSpPr txBox="1"/>
          <p:nvPr/>
        </p:nvSpPr>
        <p:spPr>
          <a:xfrm>
            <a:off x="1860638" y="4176974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8542"/>
                </a:solidFill>
              </a:rPr>
              <a:t>uneven</a:t>
            </a:r>
          </a:p>
          <a:p>
            <a:r>
              <a:rPr lang="en-US" sz="1200" b="1" dirty="0">
                <a:solidFill>
                  <a:srgbClr val="008542"/>
                </a:solidFill>
              </a:rPr>
              <a:t>25/0 </a:t>
            </a:r>
            <a:r>
              <a:rPr lang="en-US" sz="1200" b="1" dirty="0" err="1">
                <a:solidFill>
                  <a:srgbClr val="008542"/>
                </a:solidFill>
              </a:rPr>
              <a:t>mpk</a:t>
            </a:r>
            <a:endParaRPr lang="en-US" sz="1200" b="1" dirty="0">
              <a:solidFill>
                <a:srgbClr val="008542"/>
              </a:solidFill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EF3F0B62-FEF4-B842-A8A1-C2CE9C2E97C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81"/>
          <a:stretch/>
        </p:blipFill>
        <p:spPr>
          <a:xfrm>
            <a:off x="319049" y="4446618"/>
            <a:ext cx="1083058" cy="638134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C626529-E4FD-E741-BAAE-A8BFE1E11AFD}"/>
              </a:ext>
            </a:extLst>
          </p:cNvPr>
          <p:cNvCxnSpPr>
            <a:cxnSpLocks/>
          </p:cNvCxnSpPr>
          <p:nvPr/>
        </p:nvCxnSpPr>
        <p:spPr>
          <a:xfrm flipV="1">
            <a:off x="1419052" y="4439416"/>
            <a:ext cx="472855" cy="252159"/>
          </a:xfrm>
          <a:prstGeom prst="straightConnector1">
            <a:avLst/>
          </a:prstGeom>
          <a:ln w="38100">
            <a:solidFill>
              <a:srgbClr val="0085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C95A10ED-3BE6-5D48-BEB8-A10D5AB32038}"/>
              </a:ext>
            </a:extLst>
          </p:cNvPr>
          <p:cNvSpPr txBox="1"/>
          <p:nvPr/>
        </p:nvSpPr>
        <p:spPr>
          <a:xfrm>
            <a:off x="1860638" y="4844533"/>
            <a:ext cx="779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</a:rPr>
              <a:t>even</a:t>
            </a:r>
          </a:p>
          <a:p>
            <a:r>
              <a:rPr lang="en-US" sz="1200" b="1" dirty="0">
                <a:solidFill>
                  <a:srgbClr val="7030A0"/>
                </a:solidFill>
              </a:rPr>
              <a:t>12.5 </a:t>
            </a:r>
            <a:r>
              <a:rPr lang="en-US" sz="1200" b="1" dirty="0" err="1">
                <a:solidFill>
                  <a:srgbClr val="7030A0"/>
                </a:solidFill>
              </a:rPr>
              <a:t>mpk</a:t>
            </a:r>
            <a:endParaRPr lang="en-US" sz="1200" b="1" dirty="0">
              <a:solidFill>
                <a:srgbClr val="7030A0"/>
              </a:solidFill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4F55599-9C9C-C743-B372-0EB211952EAF}"/>
              </a:ext>
            </a:extLst>
          </p:cNvPr>
          <p:cNvCxnSpPr>
            <a:cxnSpLocks/>
          </p:cNvCxnSpPr>
          <p:nvPr/>
        </p:nvCxnSpPr>
        <p:spPr>
          <a:xfrm>
            <a:off x="1444288" y="4885904"/>
            <a:ext cx="402270" cy="22235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>
            <a:extLst>
              <a:ext uri="{FF2B5EF4-FFF2-40B4-BE49-F238E27FC236}">
                <a16:creationId xmlns:a16="http://schemas.microsoft.com/office/drawing/2014/main" id="{110B5366-65C8-904F-88C3-1598155FE6C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948801" y="1519075"/>
            <a:ext cx="4596519" cy="4596519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E6C698CD-AC33-6547-A10F-673DD1BDE3C4}"/>
              </a:ext>
            </a:extLst>
          </p:cNvPr>
          <p:cNvSpPr txBox="1"/>
          <p:nvPr/>
        </p:nvSpPr>
        <p:spPr>
          <a:xfrm>
            <a:off x="5932246" y="5915391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(weeks)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06E75CA-4582-F24E-B3D9-EA2CD12E570B}"/>
              </a:ext>
            </a:extLst>
          </p:cNvPr>
          <p:cNvSpPr txBox="1"/>
          <p:nvPr/>
        </p:nvSpPr>
        <p:spPr>
          <a:xfrm rot="16200000">
            <a:off x="2508111" y="2390833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tumor vol.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96D7617-1F0A-BE40-A2ED-53EE5F4421E1}"/>
              </a:ext>
            </a:extLst>
          </p:cNvPr>
          <p:cNvSpPr txBox="1"/>
          <p:nvPr/>
        </p:nvSpPr>
        <p:spPr>
          <a:xfrm rot="16200000">
            <a:off x="2508111" y="4521678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tumor vol.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968B3BA-3426-4B4C-961F-AB3C26CF8B48}"/>
              </a:ext>
            </a:extLst>
          </p:cNvPr>
          <p:cNvSpPr txBox="1"/>
          <p:nvPr/>
        </p:nvSpPr>
        <p:spPr>
          <a:xfrm>
            <a:off x="3985490" y="1218417"/>
            <a:ext cx="2385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Normalized tumor volume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v(t)/v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2C4248-F31F-0AE5-2831-F9A8726AFD88}"/>
              </a:ext>
            </a:extLst>
          </p:cNvPr>
          <p:cNvSpPr txBox="1"/>
          <p:nvPr/>
        </p:nvSpPr>
        <p:spPr>
          <a:xfrm>
            <a:off x="8296246" y="1258640"/>
            <a:ext cx="1979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Two cell state model: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F65FEBF-7576-AEB1-45FE-B6489426F4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3991" y="3343234"/>
            <a:ext cx="1399771" cy="28818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C060354-6865-C927-99FE-B95514F820E7}"/>
              </a:ext>
            </a:extLst>
          </p:cNvPr>
          <p:cNvSpPr txBox="1"/>
          <p:nvPr/>
        </p:nvSpPr>
        <p:spPr>
          <a:xfrm>
            <a:off x="8401003" y="3374736"/>
            <a:ext cx="1368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or, equivalently: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C9BFA5C-C3AB-55DC-381E-92563B2B05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6524" y="3795925"/>
            <a:ext cx="2787595" cy="278759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1ED3205-C8B1-A41F-1491-A5592752D799}"/>
              </a:ext>
            </a:extLst>
          </p:cNvPr>
          <p:cNvSpPr txBox="1"/>
          <p:nvPr/>
        </p:nvSpPr>
        <p:spPr>
          <a:xfrm rot="16200000">
            <a:off x="8054586" y="5077983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alpha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(1/week)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A1F3427-63D9-FF97-72D6-B42B3AF7AEF7}"/>
              </a:ext>
            </a:extLst>
          </p:cNvPr>
          <p:cNvSpPr txBox="1"/>
          <p:nvPr/>
        </p:nvSpPr>
        <p:spPr>
          <a:xfrm>
            <a:off x="9667481" y="6388456"/>
            <a:ext cx="8467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dose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mpk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BFA5DD-AA98-A051-A283-A481F760EC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34409" y="1716319"/>
            <a:ext cx="3245156" cy="134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64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3B26C95B-FB9D-0A43-BC2E-142B868BDA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45320" y="1519075"/>
            <a:ext cx="4596519" cy="459651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A77DD8F-E56C-EA41-99FC-E9E23F7447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545320" y="1519075"/>
            <a:ext cx="4596519" cy="4596519"/>
          </a:xfrm>
          <a:prstGeom prst="rect">
            <a:avLst/>
          </a:prstGeom>
        </p:spPr>
      </p:pic>
      <p:sp>
        <p:nvSpPr>
          <p:cNvPr id="107" name="Rectangle 106">
            <a:extLst>
              <a:ext uri="{FF2B5EF4-FFF2-40B4-BE49-F238E27FC236}">
                <a16:creationId xmlns:a16="http://schemas.microsoft.com/office/drawing/2014/main" id="{4A69199F-A717-9F4A-8B6E-7747CCED9F84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B532D0A-AD68-8949-B72C-1FFEC199F556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110" name="TextBox 13">
            <a:extLst>
              <a:ext uri="{FF2B5EF4-FFF2-40B4-BE49-F238E27FC236}">
                <a16:creationId xmlns:a16="http://schemas.microsoft.com/office/drawing/2014/main" id="{860E0C86-634F-FF44-A369-4B201DE8EE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59218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Model-predicted dose response</a:t>
            </a:r>
          </a:p>
        </p:txBody>
      </p:sp>
      <p:pic>
        <p:nvPicPr>
          <p:cNvPr id="118" name="droppedImage.pdf">
            <a:extLst>
              <a:ext uri="{FF2B5EF4-FFF2-40B4-BE49-F238E27FC236}">
                <a16:creationId xmlns:a16="http://schemas.microsoft.com/office/drawing/2014/main" id="{11C94008-001F-334E-B126-478C5BC37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31" name="Cloud 30">
            <a:extLst>
              <a:ext uri="{FF2B5EF4-FFF2-40B4-BE49-F238E27FC236}">
                <a16:creationId xmlns:a16="http://schemas.microsoft.com/office/drawing/2014/main" id="{4970EE41-69A6-FD45-8CF4-F3367F198F65}"/>
              </a:ext>
            </a:extLst>
          </p:cNvPr>
          <p:cNvSpPr/>
          <p:nvPr/>
        </p:nvSpPr>
        <p:spPr>
          <a:xfrm>
            <a:off x="655626" y="2497373"/>
            <a:ext cx="84336" cy="112451"/>
          </a:xfrm>
          <a:prstGeom prst="cloud">
            <a:avLst/>
          </a:prstGeom>
          <a:blipFill>
            <a:blip r:embed="rId6"/>
            <a:tile tx="0" ty="0" sx="100000" sy="100000" flip="none" algn="tl"/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/>
          </a:p>
        </p:txBody>
      </p:sp>
      <p:pic>
        <p:nvPicPr>
          <p:cNvPr id="32" name="Picture 3" descr="G:\Marusyk lab\Dasha\Data\Presentations\DRAWINGS\injection-1294131_960_720.png">
            <a:extLst>
              <a:ext uri="{FF2B5EF4-FFF2-40B4-BE49-F238E27FC236}">
                <a16:creationId xmlns:a16="http://schemas.microsoft.com/office/drawing/2014/main" id="{A803AAFB-4304-A943-8971-F477239BB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844203">
            <a:off x="318361" y="2257104"/>
            <a:ext cx="255490" cy="25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B1112B2-E8A5-4F42-96CB-72EE10A8EB3E}"/>
              </a:ext>
            </a:extLst>
          </p:cNvPr>
          <p:cNvSpPr txBox="1"/>
          <p:nvPr/>
        </p:nvSpPr>
        <p:spPr>
          <a:xfrm>
            <a:off x="1870104" y="1964888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8542"/>
                </a:solidFill>
              </a:rPr>
              <a:t>uneven</a:t>
            </a:r>
          </a:p>
          <a:p>
            <a:r>
              <a:rPr lang="en-US" sz="1200" b="1" dirty="0">
                <a:solidFill>
                  <a:srgbClr val="008542"/>
                </a:solidFill>
              </a:rPr>
              <a:t>50/0 </a:t>
            </a:r>
            <a:r>
              <a:rPr lang="en-US" sz="1200" b="1" dirty="0" err="1">
                <a:solidFill>
                  <a:srgbClr val="008542"/>
                </a:solidFill>
              </a:rPr>
              <a:t>mpk</a:t>
            </a:r>
            <a:endParaRPr lang="en-US" sz="1200" b="1" dirty="0">
              <a:solidFill>
                <a:srgbClr val="008542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7110458-1B11-F34B-888A-B86869B8980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81"/>
          <a:stretch/>
        </p:blipFill>
        <p:spPr>
          <a:xfrm>
            <a:off x="328515" y="2234532"/>
            <a:ext cx="1083058" cy="63813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6A20C74-B811-884F-9637-978EA1163234}"/>
              </a:ext>
            </a:extLst>
          </p:cNvPr>
          <p:cNvCxnSpPr>
            <a:cxnSpLocks/>
          </p:cNvCxnSpPr>
          <p:nvPr/>
        </p:nvCxnSpPr>
        <p:spPr>
          <a:xfrm flipV="1">
            <a:off x="1428518" y="2227330"/>
            <a:ext cx="472855" cy="252159"/>
          </a:xfrm>
          <a:prstGeom prst="straightConnector1">
            <a:avLst/>
          </a:prstGeom>
          <a:ln w="38100">
            <a:solidFill>
              <a:srgbClr val="0085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13923C2F-DDCA-5F42-ADEF-9C13AE742FEB}"/>
              </a:ext>
            </a:extLst>
          </p:cNvPr>
          <p:cNvSpPr txBox="1"/>
          <p:nvPr/>
        </p:nvSpPr>
        <p:spPr>
          <a:xfrm>
            <a:off x="1870104" y="2632447"/>
            <a:ext cx="65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</a:rPr>
              <a:t>even</a:t>
            </a:r>
          </a:p>
          <a:p>
            <a:r>
              <a:rPr lang="en-US" sz="1200" b="1" dirty="0">
                <a:solidFill>
                  <a:srgbClr val="7030A0"/>
                </a:solidFill>
              </a:rPr>
              <a:t>25 </a:t>
            </a:r>
            <a:r>
              <a:rPr lang="en-US" sz="1200" b="1" dirty="0" err="1">
                <a:solidFill>
                  <a:srgbClr val="7030A0"/>
                </a:solidFill>
              </a:rPr>
              <a:t>mpk</a:t>
            </a:r>
            <a:endParaRPr lang="en-US" sz="1200" b="1" dirty="0">
              <a:solidFill>
                <a:srgbClr val="7030A0"/>
              </a:solidFill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5737A3C-BB6A-1044-8A71-9D6ADF2E2208}"/>
              </a:ext>
            </a:extLst>
          </p:cNvPr>
          <p:cNvCxnSpPr>
            <a:cxnSpLocks/>
          </p:cNvCxnSpPr>
          <p:nvPr/>
        </p:nvCxnSpPr>
        <p:spPr>
          <a:xfrm>
            <a:off x="1453754" y="2673818"/>
            <a:ext cx="402270" cy="22235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loud 62">
            <a:extLst>
              <a:ext uri="{FF2B5EF4-FFF2-40B4-BE49-F238E27FC236}">
                <a16:creationId xmlns:a16="http://schemas.microsoft.com/office/drawing/2014/main" id="{F0AF1179-7A11-0F44-A7BA-4B2D9EF8589B}"/>
              </a:ext>
            </a:extLst>
          </p:cNvPr>
          <p:cNvSpPr/>
          <p:nvPr/>
        </p:nvSpPr>
        <p:spPr>
          <a:xfrm>
            <a:off x="646160" y="4709459"/>
            <a:ext cx="84336" cy="112451"/>
          </a:xfrm>
          <a:prstGeom prst="cloud">
            <a:avLst/>
          </a:prstGeom>
          <a:blipFill>
            <a:blip r:embed="rId6"/>
            <a:tile tx="0" ty="0" sx="100000" sy="100000" flip="none" algn="tl"/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/>
          </a:p>
        </p:txBody>
      </p:sp>
      <p:pic>
        <p:nvPicPr>
          <p:cNvPr id="64" name="Picture 3" descr="G:\Marusyk lab\Dasha\Data\Presentations\DRAWINGS\injection-1294131_960_720.png">
            <a:extLst>
              <a:ext uri="{FF2B5EF4-FFF2-40B4-BE49-F238E27FC236}">
                <a16:creationId xmlns:a16="http://schemas.microsoft.com/office/drawing/2014/main" id="{DABFE639-1733-4547-A2F4-5A435A4F8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844203">
            <a:off x="308895" y="4469190"/>
            <a:ext cx="255490" cy="25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A67C44CF-9DD8-C14D-85A6-5AB5DDC94104}"/>
              </a:ext>
            </a:extLst>
          </p:cNvPr>
          <p:cNvSpPr txBox="1"/>
          <p:nvPr/>
        </p:nvSpPr>
        <p:spPr>
          <a:xfrm>
            <a:off x="1860638" y="4176974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8542"/>
                </a:solidFill>
              </a:rPr>
              <a:t>uneven</a:t>
            </a:r>
          </a:p>
          <a:p>
            <a:r>
              <a:rPr lang="en-US" sz="1200" b="1" dirty="0">
                <a:solidFill>
                  <a:srgbClr val="008542"/>
                </a:solidFill>
              </a:rPr>
              <a:t>25/0 </a:t>
            </a:r>
            <a:r>
              <a:rPr lang="en-US" sz="1200" b="1" dirty="0" err="1">
                <a:solidFill>
                  <a:srgbClr val="008542"/>
                </a:solidFill>
              </a:rPr>
              <a:t>mpk</a:t>
            </a:r>
            <a:endParaRPr lang="en-US" sz="1200" b="1" dirty="0">
              <a:solidFill>
                <a:srgbClr val="008542"/>
              </a:solidFill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EF3F0B62-FEF4-B842-A8A1-C2CE9C2E97C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81"/>
          <a:stretch/>
        </p:blipFill>
        <p:spPr>
          <a:xfrm>
            <a:off x="319049" y="4446618"/>
            <a:ext cx="1083058" cy="638134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C626529-E4FD-E741-BAAE-A8BFE1E11AFD}"/>
              </a:ext>
            </a:extLst>
          </p:cNvPr>
          <p:cNvCxnSpPr>
            <a:cxnSpLocks/>
          </p:cNvCxnSpPr>
          <p:nvPr/>
        </p:nvCxnSpPr>
        <p:spPr>
          <a:xfrm flipV="1">
            <a:off x="1419052" y="4439416"/>
            <a:ext cx="472855" cy="252159"/>
          </a:xfrm>
          <a:prstGeom prst="straightConnector1">
            <a:avLst/>
          </a:prstGeom>
          <a:ln w="38100">
            <a:solidFill>
              <a:srgbClr val="0085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C95A10ED-3BE6-5D48-BEB8-A10D5AB32038}"/>
              </a:ext>
            </a:extLst>
          </p:cNvPr>
          <p:cNvSpPr txBox="1"/>
          <p:nvPr/>
        </p:nvSpPr>
        <p:spPr>
          <a:xfrm>
            <a:off x="1860638" y="4844533"/>
            <a:ext cx="779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</a:rPr>
              <a:t>even</a:t>
            </a:r>
          </a:p>
          <a:p>
            <a:r>
              <a:rPr lang="en-US" sz="1200" b="1" dirty="0">
                <a:solidFill>
                  <a:srgbClr val="7030A0"/>
                </a:solidFill>
              </a:rPr>
              <a:t>12.5 </a:t>
            </a:r>
            <a:r>
              <a:rPr lang="en-US" sz="1200" b="1" dirty="0" err="1">
                <a:solidFill>
                  <a:srgbClr val="7030A0"/>
                </a:solidFill>
              </a:rPr>
              <a:t>mpk</a:t>
            </a:r>
            <a:endParaRPr lang="en-US" sz="1200" b="1" dirty="0">
              <a:solidFill>
                <a:srgbClr val="7030A0"/>
              </a:solidFill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4F55599-9C9C-C743-B372-0EB211952EAF}"/>
              </a:ext>
            </a:extLst>
          </p:cNvPr>
          <p:cNvCxnSpPr>
            <a:cxnSpLocks/>
          </p:cNvCxnSpPr>
          <p:nvPr/>
        </p:nvCxnSpPr>
        <p:spPr>
          <a:xfrm>
            <a:off x="1444288" y="4885904"/>
            <a:ext cx="402270" cy="22235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1B7FFD8-61CE-BB40-AAC3-6FE021A536B5}"/>
              </a:ext>
            </a:extLst>
          </p:cNvPr>
          <p:cNvSpPr txBox="1"/>
          <p:nvPr/>
        </p:nvSpPr>
        <p:spPr>
          <a:xfrm>
            <a:off x="8813494" y="1066567"/>
            <a:ext cx="2060179" cy="666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6" b="1" dirty="0">
                <a:latin typeface="Arial" panose="020B0604020202020204" pitchFamily="34" charset="0"/>
                <a:cs typeface="Arial" panose="020B0604020202020204" pitchFamily="34" charset="0"/>
              </a:rPr>
              <a:t>Dose Response</a:t>
            </a:r>
          </a:p>
          <a:p>
            <a:pPr algn="ctr"/>
            <a:r>
              <a:rPr lang="en-US" sz="1866" dirty="0">
                <a:latin typeface="Arial" panose="020B0604020202020204" pitchFamily="34" charset="0"/>
                <a:cs typeface="Arial" panose="020B0604020202020204" pitchFamily="34" charset="0"/>
              </a:rPr>
              <a:t>(model-predicted)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432D01B-2724-AA4F-9421-32B68BA64AE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2948801" y="1519075"/>
            <a:ext cx="4596519" cy="459651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C939BFE-36B5-1D4F-A645-D21D3CFF733C}"/>
              </a:ext>
            </a:extLst>
          </p:cNvPr>
          <p:cNvSpPr txBox="1"/>
          <p:nvPr/>
        </p:nvSpPr>
        <p:spPr>
          <a:xfrm>
            <a:off x="5932246" y="5915391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(weeks)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D82C44-6A58-4347-A34E-AEBB284730DE}"/>
              </a:ext>
            </a:extLst>
          </p:cNvPr>
          <p:cNvSpPr txBox="1"/>
          <p:nvPr/>
        </p:nvSpPr>
        <p:spPr>
          <a:xfrm rot="16200000">
            <a:off x="2508111" y="2390833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tumor vol.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EF5C5D-EF25-224E-9505-3105040633B2}"/>
              </a:ext>
            </a:extLst>
          </p:cNvPr>
          <p:cNvSpPr txBox="1"/>
          <p:nvPr/>
        </p:nvSpPr>
        <p:spPr>
          <a:xfrm rot="16200000">
            <a:off x="2508111" y="4521678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tumor vol.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2729B1D-AA9D-304F-9B67-D52BB6CDB0BC}"/>
              </a:ext>
            </a:extLst>
          </p:cNvPr>
          <p:cNvSpPr txBox="1"/>
          <p:nvPr/>
        </p:nvSpPr>
        <p:spPr>
          <a:xfrm>
            <a:off x="3985490" y="1218417"/>
            <a:ext cx="2385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Normalized tumor volume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v(t)/v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B7F55A-E02F-5DCD-7DE7-4C4F8532A325}"/>
              </a:ext>
            </a:extLst>
          </p:cNvPr>
          <p:cNvSpPr/>
          <p:nvPr/>
        </p:nvSpPr>
        <p:spPr>
          <a:xfrm>
            <a:off x="6748949" y="1839931"/>
            <a:ext cx="242103" cy="3745860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ACBADC-0BF9-CC2C-F968-10581843AEC3}"/>
              </a:ext>
            </a:extLst>
          </p:cNvPr>
          <p:cNvSpPr txBox="1"/>
          <p:nvPr/>
        </p:nvSpPr>
        <p:spPr>
          <a:xfrm>
            <a:off x="9290384" y="5881716"/>
            <a:ext cx="12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dose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mpk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4C7093-F387-18B0-EF5A-AE8AEC5B0421}"/>
              </a:ext>
            </a:extLst>
          </p:cNvPr>
          <p:cNvSpPr txBox="1"/>
          <p:nvPr/>
        </p:nvSpPr>
        <p:spPr>
          <a:xfrm rot="16200000">
            <a:off x="6522496" y="3405407"/>
            <a:ext cx="2128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DIP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(doublings/week)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BDF1CB-FC8C-21B7-AB8F-55661AE5791F}"/>
              </a:ext>
            </a:extLst>
          </p:cNvPr>
          <p:cNvSpPr/>
          <p:nvPr/>
        </p:nvSpPr>
        <p:spPr>
          <a:xfrm>
            <a:off x="3564783" y="1839931"/>
            <a:ext cx="242103" cy="3745860"/>
          </a:xfrm>
          <a:prstGeom prst="rect">
            <a:avLst/>
          </a:prstGeom>
          <a:solidFill>
            <a:schemeClr val="bg1">
              <a:lumMod val="75000"/>
              <a:alpha val="56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933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4A69199F-A717-9F4A-8B6E-7747CCED9F84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B532D0A-AD68-8949-B72C-1FFEC199F556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110" name="TextBox 13">
            <a:extLst>
              <a:ext uri="{FF2B5EF4-FFF2-40B4-BE49-F238E27FC236}">
                <a16:creationId xmlns:a16="http://schemas.microsoft.com/office/drawing/2014/main" id="{860E0C86-634F-FF44-A369-4B201DE8EE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63784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Trade-off: convexity and concavity</a:t>
            </a:r>
          </a:p>
        </p:txBody>
      </p:sp>
      <p:pic>
        <p:nvPicPr>
          <p:cNvPr id="118" name="droppedImage.pdf">
            <a:extLst>
              <a:ext uri="{FF2B5EF4-FFF2-40B4-BE49-F238E27FC236}">
                <a16:creationId xmlns:a16="http://schemas.microsoft.com/office/drawing/2014/main" id="{11C94008-001F-334E-B126-478C5BC37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34C9462-2418-2541-8700-BDCDD8A9EC89}"/>
              </a:ext>
            </a:extLst>
          </p:cNvPr>
          <p:cNvSpPr txBox="1"/>
          <p:nvPr/>
        </p:nvSpPr>
        <p:spPr>
          <a:xfrm>
            <a:off x="384001" y="979764"/>
            <a:ext cx="4403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1. Dose response remains convex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(lower DIP is desired to maximize tumor kill)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C7CE91-3767-7E43-B009-D5174ABE412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1669" y="1646357"/>
            <a:ext cx="4435989" cy="443598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7A9109A-2408-3A4A-A305-C627277A255C}"/>
              </a:ext>
            </a:extLst>
          </p:cNvPr>
          <p:cNvSpPr txBox="1"/>
          <p:nvPr/>
        </p:nvSpPr>
        <p:spPr>
          <a:xfrm>
            <a:off x="2076736" y="5848870"/>
            <a:ext cx="12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dose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mpk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0CF669-F8DB-0C41-99C0-B3B281B5B896}"/>
              </a:ext>
            </a:extLst>
          </p:cNvPr>
          <p:cNvSpPr txBox="1"/>
          <p:nvPr/>
        </p:nvSpPr>
        <p:spPr>
          <a:xfrm rot="16200000">
            <a:off x="-634671" y="3538575"/>
            <a:ext cx="2128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DIP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(doublings/week)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969CC8F-1337-4F62-CF92-DD503EE243AD}"/>
              </a:ext>
            </a:extLst>
          </p:cNvPr>
          <p:cNvGrpSpPr/>
          <p:nvPr/>
        </p:nvGrpSpPr>
        <p:grpSpPr>
          <a:xfrm>
            <a:off x="1334604" y="6385414"/>
            <a:ext cx="2340361" cy="354428"/>
            <a:chOff x="1334604" y="6318286"/>
            <a:chExt cx="2783620" cy="42155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6F6A7BB-4387-EA0A-84F3-23AF850D0E9B}"/>
                </a:ext>
              </a:extLst>
            </p:cNvPr>
            <p:cNvSpPr/>
            <p:nvPr/>
          </p:nvSpPr>
          <p:spPr>
            <a:xfrm>
              <a:off x="1521044" y="6518897"/>
              <a:ext cx="198782" cy="22094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B4788D8-7433-B038-F833-F944FE48309F}"/>
                </a:ext>
              </a:extLst>
            </p:cNvPr>
            <p:cNvSpPr/>
            <p:nvPr/>
          </p:nvSpPr>
          <p:spPr>
            <a:xfrm>
              <a:off x="1749280" y="6518897"/>
              <a:ext cx="198782" cy="22094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819A2FA-95E8-31B0-FA3C-6063A2C065CB}"/>
                </a:ext>
              </a:extLst>
            </p:cNvPr>
            <p:cNvSpPr/>
            <p:nvPr/>
          </p:nvSpPr>
          <p:spPr>
            <a:xfrm>
              <a:off x="1989095" y="6518897"/>
              <a:ext cx="198782" cy="22094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A97503F-9E6D-1F98-AFA0-AFF2C95CC03E}"/>
                </a:ext>
              </a:extLst>
            </p:cNvPr>
            <p:cNvSpPr/>
            <p:nvPr/>
          </p:nvSpPr>
          <p:spPr>
            <a:xfrm>
              <a:off x="2217331" y="6518897"/>
              <a:ext cx="198782" cy="22094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A69871A-A501-0554-6E62-6C1598AF6A41}"/>
                </a:ext>
              </a:extLst>
            </p:cNvPr>
            <p:cNvSpPr/>
            <p:nvPr/>
          </p:nvSpPr>
          <p:spPr>
            <a:xfrm>
              <a:off x="2457146" y="6518897"/>
              <a:ext cx="198782" cy="22094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2C584F4-4AB8-A899-CE7B-893A61A2519A}"/>
                </a:ext>
              </a:extLst>
            </p:cNvPr>
            <p:cNvSpPr/>
            <p:nvPr/>
          </p:nvSpPr>
          <p:spPr>
            <a:xfrm>
              <a:off x="2685382" y="6518897"/>
              <a:ext cx="198782" cy="22094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ECB0049-3212-FF19-AEDB-A56524E038D2}"/>
                </a:ext>
              </a:extLst>
            </p:cNvPr>
            <p:cNvSpPr/>
            <p:nvPr/>
          </p:nvSpPr>
          <p:spPr>
            <a:xfrm>
              <a:off x="2925197" y="6518897"/>
              <a:ext cx="198782" cy="22094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9464F5C-3069-866A-56D1-4C93EB2FF443}"/>
                </a:ext>
              </a:extLst>
            </p:cNvPr>
            <p:cNvSpPr/>
            <p:nvPr/>
          </p:nvSpPr>
          <p:spPr>
            <a:xfrm>
              <a:off x="3153433" y="6518897"/>
              <a:ext cx="198782" cy="22094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EBBCAA6-5A7E-AB02-4AA1-96CDCEBDC435}"/>
                </a:ext>
              </a:extLst>
            </p:cNvPr>
            <p:cNvSpPr/>
            <p:nvPr/>
          </p:nvSpPr>
          <p:spPr>
            <a:xfrm>
              <a:off x="3393248" y="6518897"/>
              <a:ext cx="198782" cy="22094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80156C8-BBB9-7555-C403-D43E6F02108F}"/>
                </a:ext>
              </a:extLst>
            </p:cNvPr>
            <p:cNvSpPr/>
            <p:nvPr/>
          </p:nvSpPr>
          <p:spPr>
            <a:xfrm>
              <a:off x="3621484" y="6518897"/>
              <a:ext cx="198782" cy="22094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0E92D7B-A16C-F6BF-5C85-9C583B0B7084}"/>
                </a:ext>
              </a:extLst>
            </p:cNvPr>
            <p:cNvGrpSpPr/>
            <p:nvPr/>
          </p:nvGrpSpPr>
          <p:grpSpPr>
            <a:xfrm>
              <a:off x="1334604" y="6318286"/>
              <a:ext cx="2783620" cy="421556"/>
              <a:chOff x="9527669" y="2910025"/>
              <a:chExt cx="2696920" cy="408427"/>
            </a:xfrm>
          </p:grpSpPr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CE6CF5CA-238C-C5BC-02C8-EB04818157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37730" y="3318452"/>
                <a:ext cx="2686859" cy="0"/>
              </a:xfrm>
              <a:prstGeom prst="straightConnector1">
                <a:avLst/>
              </a:prstGeom>
              <a:ln w="25400" cap="rnd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B71BE8D3-EA5D-F7B1-618E-8AF7AAEB36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27669" y="2910025"/>
                <a:ext cx="0" cy="388727"/>
              </a:xfrm>
              <a:prstGeom prst="straightConnector1">
                <a:avLst/>
              </a:prstGeom>
              <a:ln w="25400" cap="rnd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5663C14-D676-B8EA-B45A-B17F2D461F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34606" y="6518897"/>
              <a:ext cx="2526486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E8C37AB-0439-6F44-CC1C-84C387A05516}"/>
              </a:ext>
            </a:extLst>
          </p:cNvPr>
          <p:cNvSpPr txBox="1"/>
          <p:nvPr/>
        </p:nvSpPr>
        <p:spPr>
          <a:xfrm>
            <a:off x="3582282" y="6441691"/>
            <a:ext cx="13580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… to minimize tumor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31C502-46FE-29B7-9B24-374AA55B8EE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258596" y="1633538"/>
            <a:ext cx="4435989" cy="443598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527976-25B7-54F5-F7E1-0B6FD268FC58}"/>
              </a:ext>
            </a:extLst>
          </p:cNvPr>
          <p:cNvCxnSpPr/>
          <p:nvPr/>
        </p:nvCxnSpPr>
        <p:spPr>
          <a:xfrm>
            <a:off x="5898985" y="3856060"/>
            <a:ext cx="3051544" cy="0"/>
          </a:xfrm>
          <a:prstGeom prst="line">
            <a:avLst/>
          </a:prstGeom>
          <a:ln w="349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154C5-247B-2CD1-140D-7B710286B8E5}"/>
              </a:ext>
            </a:extLst>
          </p:cNvPr>
          <p:cNvSpPr txBox="1"/>
          <p:nvPr/>
        </p:nvSpPr>
        <p:spPr>
          <a:xfrm>
            <a:off x="6239084" y="4406760"/>
            <a:ext cx="1313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re-sensitization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9C5123-892F-30B6-1472-E213274E35D5}"/>
              </a:ext>
            </a:extLst>
          </p:cNvPr>
          <p:cNvSpPr txBox="1"/>
          <p:nvPr/>
        </p:nvSpPr>
        <p:spPr>
          <a:xfrm>
            <a:off x="6878569" y="2329301"/>
            <a:ext cx="15424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gradual resistance</a:t>
            </a:r>
            <a:endParaRPr lang="en-U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68B76C-B871-D035-1B82-1764290056A5}"/>
              </a:ext>
            </a:extLst>
          </p:cNvPr>
          <p:cNvSpPr txBox="1"/>
          <p:nvPr/>
        </p:nvSpPr>
        <p:spPr>
          <a:xfrm>
            <a:off x="5639647" y="984605"/>
            <a:ext cx="5033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2. Treatment Sensitivity function is </a:t>
            </a:r>
            <a:r>
              <a:rPr lang="en-US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concave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(higher sensitivity is desired to maximize tumor kill)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5BD45C-8123-0D7D-FC96-88D0B6B870EA}"/>
              </a:ext>
            </a:extLst>
          </p:cNvPr>
          <p:cNvSpPr txBox="1"/>
          <p:nvPr/>
        </p:nvSpPr>
        <p:spPr>
          <a:xfrm rot="16200000">
            <a:off x="4525829" y="3538574"/>
            <a:ext cx="15648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alpha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(1/week)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4C5EA6-3BFA-FCF7-CC44-09D7795D6D52}"/>
              </a:ext>
            </a:extLst>
          </p:cNvPr>
          <p:cNvSpPr txBox="1"/>
          <p:nvPr/>
        </p:nvSpPr>
        <p:spPr>
          <a:xfrm>
            <a:off x="6867547" y="5848870"/>
            <a:ext cx="12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dose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mpk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E289F-5FAE-486F-279B-3F6D5C58E257}"/>
              </a:ext>
            </a:extLst>
          </p:cNvPr>
          <p:cNvSpPr txBox="1"/>
          <p:nvPr/>
        </p:nvSpPr>
        <p:spPr>
          <a:xfrm>
            <a:off x="9760069" y="2643554"/>
            <a:ext cx="18549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Gradual resistance: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C73C18-959B-30FB-F69F-3154471A8A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0660"/>
          <a:stretch/>
        </p:blipFill>
        <p:spPr>
          <a:xfrm>
            <a:off x="9909497" y="3044993"/>
            <a:ext cx="2065355" cy="67998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4F59B38-298C-0748-647B-B072EDDDFBA4}"/>
              </a:ext>
            </a:extLst>
          </p:cNvPr>
          <p:cNvGrpSpPr/>
          <p:nvPr/>
        </p:nvGrpSpPr>
        <p:grpSpPr>
          <a:xfrm>
            <a:off x="6211280" y="6366669"/>
            <a:ext cx="2340360" cy="356078"/>
            <a:chOff x="6234473" y="6369977"/>
            <a:chExt cx="2783619" cy="42351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9E7F392-449B-3DFF-F159-E7E4A88F60BC}"/>
                </a:ext>
              </a:extLst>
            </p:cNvPr>
            <p:cNvSpPr/>
            <p:nvPr/>
          </p:nvSpPr>
          <p:spPr>
            <a:xfrm>
              <a:off x="6420911" y="6386387"/>
              <a:ext cx="198782" cy="401222"/>
            </a:xfrm>
            <a:prstGeom prst="rect">
              <a:avLst/>
            </a:prstGeom>
            <a:solidFill>
              <a:srgbClr val="0085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F82A480-FEF7-15DB-5F31-0C9DA22BF80E}"/>
                </a:ext>
              </a:extLst>
            </p:cNvPr>
            <p:cNvSpPr/>
            <p:nvPr/>
          </p:nvSpPr>
          <p:spPr>
            <a:xfrm>
              <a:off x="6890779" y="6386387"/>
              <a:ext cx="198782" cy="401222"/>
            </a:xfrm>
            <a:prstGeom prst="rect">
              <a:avLst/>
            </a:prstGeom>
            <a:solidFill>
              <a:srgbClr val="0085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94A343-C8D5-CB48-D944-5359FC7C0E37}"/>
                </a:ext>
              </a:extLst>
            </p:cNvPr>
            <p:cNvSpPr/>
            <p:nvPr/>
          </p:nvSpPr>
          <p:spPr>
            <a:xfrm>
              <a:off x="7365333" y="6388349"/>
              <a:ext cx="198782" cy="401222"/>
            </a:xfrm>
            <a:prstGeom prst="rect">
              <a:avLst/>
            </a:prstGeom>
            <a:solidFill>
              <a:srgbClr val="0085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245F869-0EA4-5F78-9B5E-F4175FCF50A6}"/>
                </a:ext>
              </a:extLst>
            </p:cNvPr>
            <p:cNvSpPr/>
            <p:nvPr/>
          </p:nvSpPr>
          <p:spPr>
            <a:xfrm>
              <a:off x="7839887" y="6390311"/>
              <a:ext cx="198782" cy="401222"/>
            </a:xfrm>
            <a:prstGeom prst="rect">
              <a:avLst/>
            </a:prstGeom>
            <a:solidFill>
              <a:srgbClr val="0085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59B578A-0F77-E57A-7DB4-D7E0ED34D759}"/>
                </a:ext>
              </a:extLst>
            </p:cNvPr>
            <p:cNvSpPr/>
            <p:nvPr/>
          </p:nvSpPr>
          <p:spPr>
            <a:xfrm>
              <a:off x="8314441" y="6392273"/>
              <a:ext cx="198782" cy="401222"/>
            </a:xfrm>
            <a:prstGeom prst="rect">
              <a:avLst/>
            </a:prstGeom>
            <a:solidFill>
              <a:srgbClr val="0085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8DF42CE-29C6-58ED-79B9-1C30AA839809}"/>
                </a:ext>
              </a:extLst>
            </p:cNvPr>
            <p:cNvCxnSpPr>
              <a:cxnSpLocks/>
            </p:cNvCxnSpPr>
            <p:nvPr/>
          </p:nvCxnSpPr>
          <p:spPr>
            <a:xfrm>
              <a:off x="6296990" y="6791533"/>
              <a:ext cx="2721102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E68AB0E-95B2-788F-8498-CCEAC1852F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86605" y="6369977"/>
              <a:ext cx="0" cy="401223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9969B77-3E6A-1183-44BE-1811CC1D47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4473" y="6595553"/>
              <a:ext cx="2635817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78B54C2-3FE2-84FF-3E28-486A3B9A9C5C}"/>
              </a:ext>
            </a:extLst>
          </p:cNvPr>
          <p:cNvSpPr txBox="1"/>
          <p:nvPr/>
        </p:nvSpPr>
        <p:spPr>
          <a:xfrm>
            <a:off x="8551640" y="6445728"/>
            <a:ext cx="13500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… to minimize EC50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FDD0015-9EA8-8B3C-846F-09EB8DF39C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9498" y="3811844"/>
            <a:ext cx="967050" cy="19909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A6D480F-A476-F325-0176-5BC80634031D}"/>
              </a:ext>
            </a:extLst>
          </p:cNvPr>
          <p:cNvSpPr txBox="1"/>
          <p:nvPr/>
        </p:nvSpPr>
        <p:spPr>
          <a:xfrm>
            <a:off x="10115665" y="4336388"/>
            <a:ext cx="1771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(EC50 ~ resistance)</a:t>
            </a:r>
          </a:p>
        </p:txBody>
      </p:sp>
    </p:spTree>
    <p:extLst>
      <p:ext uri="{BB962C8B-B14F-4D97-AF65-F5344CB8AC3E}">
        <p14:creationId xmlns:p14="http://schemas.microsoft.com/office/powerpoint/2010/main" val="323538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21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C8F9FC7-D682-F141-B6C4-5F463035A8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1669" y="1646357"/>
            <a:ext cx="4435989" cy="443598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0BA36E9-64D8-CE43-A2A4-DA285AEFD87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58596" y="1633538"/>
            <a:ext cx="4435989" cy="4435989"/>
          </a:xfrm>
          <a:prstGeom prst="rect">
            <a:avLst/>
          </a:prstGeom>
        </p:spPr>
      </p:pic>
      <p:sp>
        <p:nvSpPr>
          <p:cNvPr id="107" name="Rectangle 106">
            <a:extLst>
              <a:ext uri="{FF2B5EF4-FFF2-40B4-BE49-F238E27FC236}">
                <a16:creationId xmlns:a16="http://schemas.microsoft.com/office/drawing/2014/main" id="{4A69199F-A717-9F4A-8B6E-7747CCED9F84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B532D0A-AD68-8949-B72C-1FFEC199F556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110" name="TextBox 13">
            <a:extLst>
              <a:ext uri="{FF2B5EF4-FFF2-40B4-BE49-F238E27FC236}">
                <a16:creationId xmlns:a16="http://schemas.microsoft.com/office/drawing/2014/main" id="{860E0C86-634F-FF44-A369-4B201DE8EE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671985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Trade-off: consistent across all mice</a:t>
            </a:r>
          </a:p>
        </p:txBody>
      </p:sp>
      <p:pic>
        <p:nvPicPr>
          <p:cNvPr id="118" name="droppedImage.pdf">
            <a:extLst>
              <a:ext uri="{FF2B5EF4-FFF2-40B4-BE49-F238E27FC236}">
                <a16:creationId xmlns:a16="http://schemas.microsoft.com/office/drawing/2014/main" id="{11C94008-001F-334E-B126-478C5BC37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5A9951-DC24-884F-BD05-9E2DA743DE75}"/>
              </a:ext>
            </a:extLst>
          </p:cNvPr>
          <p:cNvCxnSpPr/>
          <p:nvPr/>
        </p:nvCxnSpPr>
        <p:spPr>
          <a:xfrm>
            <a:off x="5898985" y="3856060"/>
            <a:ext cx="3051544" cy="0"/>
          </a:xfrm>
          <a:prstGeom prst="line">
            <a:avLst/>
          </a:prstGeom>
          <a:ln w="349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AB3898B-286C-284C-8C17-D24630354BC4}"/>
              </a:ext>
            </a:extLst>
          </p:cNvPr>
          <p:cNvSpPr txBox="1"/>
          <p:nvPr/>
        </p:nvSpPr>
        <p:spPr>
          <a:xfrm>
            <a:off x="6239084" y="4406760"/>
            <a:ext cx="1313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re-sensitization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C772512-1874-394A-B9A0-D396DA73E974}"/>
              </a:ext>
            </a:extLst>
          </p:cNvPr>
          <p:cNvSpPr txBox="1"/>
          <p:nvPr/>
        </p:nvSpPr>
        <p:spPr>
          <a:xfrm>
            <a:off x="6878569" y="2329301"/>
            <a:ext cx="15424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gradual resistance</a:t>
            </a:r>
            <a:endParaRPr lang="en-U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34C9462-2418-2541-8700-BDCDD8A9EC89}"/>
              </a:ext>
            </a:extLst>
          </p:cNvPr>
          <p:cNvSpPr txBox="1"/>
          <p:nvPr/>
        </p:nvSpPr>
        <p:spPr>
          <a:xfrm>
            <a:off x="384001" y="979764"/>
            <a:ext cx="4403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1. Dose response remains </a:t>
            </a:r>
            <a:r>
              <a:rPr lang="en-US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convex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(lower DIP is desired to maximize tumor kill)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1B7FFD8-61CE-BB40-AAC3-6FE021A536B5}"/>
              </a:ext>
            </a:extLst>
          </p:cNvPr>
          <p:cNvSpPr txBox="1"/>
          <p:nvPr/>
        </p:nvSpPr>
        <p:spPr>
          <a:xfrm>
            <a:off x="5639647" y="984605"/>
            <a:ext cx="5033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2. Treatment Sensitivity function is </a:t>
            </a:r>
            <a:r>
              <a:rPr lang="en-US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concave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(higher sensitivity is desired to maximize tumor kill)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A9109A-2408-3A4A-A305-C627277A255C}"/>
              </a:ext>
            </a:extLst>
          </p:cNvPr>
          <p:cNvSpPr txBox="1"/>
          <p:nvPr/>
        </p:nvSpPr>
        <p:spPr>
          <a:xfrm>
            <a:off x="2076736" y="5848870"/>
            <a:ext cx="12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dose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mpk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0CF669-F8DB-0C41-99C0-B3B281B5B896}"/>
              </a:ext>
            </a:extLst>
          </p:cNvPr>
          <p:cNvSpPr txBox="1"/>
          <p:nvPr/>
        </p:nvSpPr>
        <p:spPr>
          <a:xfrm rot="16200000">
            <a:off x="-634671" y="3538575"/>
            <a:ext cx="2128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DIP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(doublings/week)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E678B9-DCBB-5A46-9D80-0DCA20ACF8E4}"/>
              </a:ext>
            </a:extLst>
          </p:cNvPr>
          <p:cNvSpPr txBox="1"/>
          <p:nvPr/>
        </p:nvSpPr>
        <p:spPr>
          <a:xfrm rot="16200000">
            <a:off x="4525828" y="3538574"/>
            <a:ext cx="15648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alpha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(1/week)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5D8BF1-4665-4446-B343-4D909C1694BA}"/>
              </a:ext>
            </a:extLst>
          </p:cNvPr>
          <p:cNvSpPr txBox="1"/>
          <p:nvPr/>
        </p:nvSpPr>
        <p:spPr>
          <a:xfrm>
            <a:off x="6867547" y="5848870"/>
            <a:ext cx="12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dose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mpk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D3BB1AE-6AB9-2FD1-3B8C-E8F4DC77CB92}"/>
              </a:ext>
            </a:extLst>
          </p:cNvPr>
          <p:cNvGrpSpPr/>
          <p:nvPr/>
        </p:nvGrpSpPr>
        <p:grpSpPr>
          <a:xfrm>
            <a:off x="6211280" y="6366669"/>
            <a:ext cx="2340360" cy="356078"/>
            <a:chOff x="6234473" y="6369977"/>
            <a:chExt cx="2783619" cy="42351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C5BAA99-30C7-B27C-B1A7-D24E709EDC92}"/>
                </a:ext>
              </a:extLst>
            </p:cNvPr>
            <p:cNvSpPr/>
            <p:nvPr/>
          </p:nvSpPr>
          <p:spPr>
            <a:xfrm>
              <a:off x="6420911" y="6386387"/>
              <a:ext cx="198782" cy="401222"/>
            </a:xfrm>
            <a:prstGeom prst="rect">
              <a:avLst/>
            </a:prstGeom>
            <a:solidFill>
              <a:srgbClr val="0085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0ABD8AC-1AD9-A699-206D-BE819C48DAFB}"/>
                </a:ext>
              </a:extLst>
            </p:cNvPr>
            <p:cNvSpPr/>
            <p:nvPr/>
          </p:nvSpPr>
          <p:spPr>
            <a:xfrm>
              <a:off x="6890779" y="6386387"/>
              <a:ext cx="198782" cy="401222"/>
            </a:xfrm>
            <a:prstGeom prst="rect">
              <a:avLst/>
            </a:prstGeom>
            <a:solidFill>
              <a:srgbClr val="0085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9B82940-2CE8-319A-C982-0799B94953C3}"/>
                </a:ext>
              </a:extLst>
            </p:cNvPr>
            <p:cNvSpPr/>
            <p:nvPr/>
          </p:nvSpPr>
          <p:spPr>
            <a:xfrm>
              <a:off x="7365333" y="6388349"/>
              <a:ext cx="198782" cy="401222"/>
            </a:xfrm>
            <a:prstGeom prst="rect">
              <a:avLst/>
            </a:prstGeom>
            <a:solidFill>
              <a:srgbClr val="0085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E0BBB2D-BCEB-124E-6AE8-70AAE9D9382E}"/>
                </a:ext>
              </a:extLst>
            </p:cNvPr>
            <p:cNvSpPr/>
            <p:nvPr/>
          </p:nvSpPr>
          <p:spPr>
            <a:xfrm>
              <a:off x="7839887" y="6390311"/>
              <a:ext cx="198782" cy="401222"/>
            </a:xfrm>
            <a:prstGeom prst="rect">
              <a:avLst/>
            </a:prstGeom>
            <a:solidFill>
              <a:srgbClr val="0085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082FCF-EEF5-C96A-1066-881CF5ADD860}"/>
                </a:ext>
              </a:extLst>
            </p:cNvPr>
            <p:cNvSpPr/>
            <p:nvPr/>
          </p:nvSpPr>
          <p:spPr>
            <a:xfrm>
              <a:off x="8314441" y="6392273"/>
              <a:ext cx="198782" cy="401222"/>
            </a:xfrm>
            <a:prstGeom prst="rect">
              <a:avLst/>
            </a:prstGeom>
            <a:solidFill>
              <a:srgbClr val="0085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83766DE-62DB-276D-DA83-187AB43A04EC}"/>
                </a:ext>
              </a:extLst>
            </p:cNvPr>
            <p:cNvCxnSpPr>
              <a:cxnSpLocks/>
            </p:cNvCxnSpPr>
            <p:nvPr/>
          </p:nvCxnSpPr>
          <p:spPr>
            <a:xfrm>
              <a:off x="6296990" y="6791533"/>
              <a:ext cx="2721102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05C0763-F6DE-0B64-ED9D-E09887B64B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86605" y="6369977"/>
              <a:ext cx="0" cy="401223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FDF68A4-ACF9-755E-1F79-6259DAC7C1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4473" y="6595553"/>
              <a:ext cx="2635817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4D5000D-1F62-77BA-C0ED-EF66B055F20D}"/>
              </a:ext>
            </a:extLst>
          </p:cNvPr>
          <p:cNvGrpSpPr/>
          <p:nvPr/>
        </p:nvGrpSpPr>
        <p:grpSpPr>
          <a:xfrm>
            <a:off x="1334604" y="6385414"/>
            <a:ext cx="2340361" cy="354428"/>
            <a:chOff x="1334604" y="6318286"/>
            <a:chExt cx="2783620" cy="42155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BCC4E42-C561-18A2-AD3A-04D43CFF0D88}"/>
                </a:ext>
              </a:extLst>
            </p:cNvPr>
            <p:cNvSpPr/>
            <p:nvPr/>
          </p:nvSpPr>
          <p:spPr>
            <a:xfrm>
              <a:off x="1521044" y="6518897"/>
              <a:ext cx="198782" cy="22094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DB76D91-B323-881F-73F6-8052A7CFB6E3}"/>
                </a:ext>
              </a:extLst>
            </p:cNvPr>
            <p:cNvSpPr/>
            <p:nvPr/>
          </p:nvSpPr>
          <p:spPr>
            <a:xfrm>
              <a:off x="1749280" y="6518897"/>
              <a:ext cx="198782" cy="22094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35C45B2-6A24-EA38-679B-8C7B084E206C}"/>
                </a:ext>
              </a:extLst>
            </p:cNvPr>
            <p:cNvSpPr/>
            <p:nvPr/>
          </p:nvSpPr>
          <p:spPr>
            <a:xfrm>
              <a:off x="1989095" y="6518897"/>
              <a:ext cx="198782" cy="22094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3A9D17D-3135-5102-6C58-A1A1F367CD07}"/>
                </a:ext>
              </a:extLst>
            </p:cNvPr>
            <p:cNvSpPr/>
            <p:nvPr/>
          </p:nvSpPr>
          <p:spPr>
            <a:xfrm>
              <a:off x="2217331" y="6518897"/>
              <a:ext cx="198782" cy="22094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BE7F3E9-34C4-32C2-021E-813342F184B4}"/>
                </a:ext>
              </a:extLst>
            </p:cNvPr>
            <p:cNvSpPr/>
            <p:nvPr/>
          </p:nvSpPr>
          <p:spPr>
            <a:xfrm>
              <a:off x="2457146" y="6518897"/>
              <a:ext cx="198782" cy="22094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AF83595-7B93-0A08-52A8-762B08ED68B3}"/>
                </a:ext>
              </a:extLst>
            </p:cNvPr>
            <p:cNvSpPr/>
            <p:nvPr/>
          </p:nvSpPr>
          <p:spPr>
            <a:xfrm>
              <a:off x="2685382" y="6518897"/>
              <a:ext cx="198782" cy="22094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A6FF338-9313-CBE4-3C5B-2A3CDC725AD7}"/>
                </a:ext>
              </a:extLst>
            </p:cNvPr>
            <p:cNvSpPr/>
            <p:nvPr/>
          </p:nvSpPr>
          <p:spPr>
            <a:xfrm>
              <a:off x="2925197" y="6518897"/>
              <a:ext cx="198782" cy="22094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2228EF1-A10D-FFCF-B384-6A23409D937D}"/>
                </a:ext>
              </a:extLst>
            </p:cNvPr>
            <p:cNvSpPr/>
            <p:nvPr/>
          </p:nvSpPr>
          <p:spPr>
            <a:xfrm>
              <a:off x="3153433" y="6518897"/>
              <a:ext cx="198782" cy="22094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95C4873-303C-1B68-F011-F36ED8E98097}"/>
                </a:ext>
              </a:extLst>
            </p:cNvPr>
            <p:cNvSpPr/>
            <p:nvPr/>
          </p:nvSpPr>
          <p:spPr>
            <a:xfrm>
              <a:off x="3393248" y="6518897"/>
              <a:ext cx="198782" cy="22094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E708B90-766B-9694-FD29-D8B5BBCCA4A5}"/>
                </a:ext>
              </a:extLst>
            </p:cNvPr>
            <p:cNvSpPr/>
            <p:nvPr/>
          </p:nvSpPr>
          <p:spPr>
            <a:xfrm>
              <a:off x="3621484" y="6518897"/>
              <a:ext cx="198782" cy="22094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FCEC3A6-A991-7573-238E-5608A7513656}"/>
                </a:ext>
              </a:extLst>
            </p:cNvPr>
            <p:cNvGrpSpPr/>
            <p:nvPr/>
          </p:nvGrpSpPr>
          <p:grpSpPr>
            <a:xfrm>
              <a:off x="1334604" y="6318286"/>
              <a:ext cx="2783620" cy="421556"/>
              <a:chOff x="9527669" y="2910025"/>
              <a:chExt cx="2696920" cy="408427"/>
            </a:xfrm>
          </p:grpSpPr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DD395511-6881-7969-F158-067D9B901F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37730" y="3318452"/>
                <a:ext cx="2686859" cy="0"/>
              </a:xfrm>
              <a:prstGeom prst="straightConnector1">
                <a:avLst/>
              </a:prstGeom>
              <a:ln w="25400" cap="rnd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11801F6C-51A2-DA49-FDAF-AC02C7AE99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27669" y="2910025"/>
                <a:ext cx="0" cy="388727"/>
              </a:xfrm>
              <a:prstGeom prst="straightConnector1">
                <a:avLst/>
              </a:prstGeom>
              <a:ln w="25400" cap="rnd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6F9E079-525F-C363-84CD-C73B68960F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34606" y="6518897"/>
              <a:ext cx="2526486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E0C04C4-3366-AA74-B287-B42B0CA8503B}"/>
              </a:ext>
            </a:extLst>
          </p:cNvPr>
          <p:cNvSpPr txBox="1"/>
          <p:nvPr/>
        </p:nvSpPr>
        <p:spPr>
          <a:xfrm>
            <a:off x="3582282" y="6441691"/>
            <a:ext cx="13580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… to minimize tumor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2D3433F-7B0F-6DFE-BBB9-3E1F4C7C1A9B}"/>
              </a:ext>
            </a:extLst>
          </p:cNvPr>
          <p:cNvSpPr txBox="1"/>
          <p:nvPr/>
        </p:nvSpPr>
        <p:spPr>
          <a:xfrm>
            <a:off x="8551640" y="6445728"/>
            <a:ext cx="13500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… to minimize EC50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A1EA991-D6C5-A98C-71E2-866E9BBA64B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09" r="209"/>
          <a:stretch/>
        </p:blipFill>
        <p:spPr>
          <a:xfrm>
            <a:off x="9852364" y="4140259"/>
            <a:ext cx="2079949" cy="207994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ED17ECE-CDAA-BBD2-2BC4-7394CF8565E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09" r="209"/>
          <a:stretch/>
        </p:blipFill>
        <p:spPr>
          <a:xfrm>
            <a:off x="9817870" y="1809917"/>
            <a:ext cx="2079949" cy="207994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E05D3E05-E8FD-B7E4-A010-F463A976F53C}"/>
              </a:ext>
            </a:extLst>
          </p:cNvPr>
          <p:cNvSpPr txBox="1"/>
          <p:nvPr/>
        </p:nvSpPr>
        <p:spPr>
          <a:xfrm>
            <a:off x="10315898" y="4034712"/>
            <a:ext cx="11528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Final EC</a:t>
            </a:r>
            <a:r>
              <a:rPr lang="en-US" sz="10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 value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575BCB0-7EAA-4550-146B-4B904810BA4D}"/>
              </a:ext>
            </a:extLst>
          </p:cNvPr>
          <p:cNvSpPr txBox="1"/>
          <p:nvPr/>
        </p:nvSpPr>
        <p:spPr>
          <a:xfrm>
            <a:off x="10278999" y="1702893"/>
            <a:ext cx="11576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Final tumor size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1E45A4-ECED-464A-02A5-BDC778C5F653}"/>
              </a:ext>
            </a:extLst>
          </p:cNvPr>
          <p:cNvSpPr/>
          <p:nvPr/>
        </p:nvSpPr>
        <p:spPr>
          <a:xfrm>
            <a:off x="10901363" y="2138435"/>
            <a:ext cx="681037" cy="1477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2785DDF-FDE4-8654-3401-4821DD807C61}"/>
              </a:ext>
            </a:extLst>
          </p:cNvPr>
          <p:cNvSpPr/>
          <p:nvPr/>
        </p:nvSpPr>
        <p:spPr>
          <a:xfrm>
            <a:off x="10901363" y="4414613"/>
            <a:ext cx="681037" cy="1477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883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4A69199F-A717-9F4A-8B6E-7747CCED9F84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B532D0A-AD68-8949-B72C-1FFEC199F556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110" name="TextBox 13">
            <a:extLst>
              <a:ext uri="{FF2B5EF4-FFF2-40B4-BE49-F238E27FC236}">
                <a16:creationId xmlns:a16="http://schemas.microsoft.com/office/drawing/2014/main" id="{860E0C86-634F-FF44-A369-4B201DE8EE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52405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200" dirty="0" err="1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Matlab</a:t>
            </a: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 examples: </a:t>
            </a:r>
            <a:r>
              <a:rPr lang="en-US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class1.m</a:t>
            </a:r>
          </a:p>
        </p:txBody>
      </p:sp>
      <p:pic>
        <p:nvPicPr>
          <p:cNvPr id="118" name="droppedImage.pdf">
            <a:extLst>
              <a:ext uri="{FF2B5EF4-FFF2-40B4-BE49-F238E27FC236}">
                <a16:creationId xmlns:a16="http://schemas.microsoft.com/office/drawing/2014/main" id="{11C94008-001F-334E-B126-478C5BC37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532B58-C5D9-9548-C4F5-2AEB360F88AE}"/>
              </a:ext>
            </a:extLst>
          </p:cNvPr>
          <p:cNvSpPr txBox="1"/>
          <p:nvPr/>
        </p:nvSpPr>
        <p:spPr>
          <a:xfrm>
            <a:off x="411830" y="1019102"/>
            <a:ext cx="6185862" cy="5690354"/>
          </a:xfrm>
          <a:prstGeom prst="roundRect">
            <a:avLst>
              <a:gd name="adj" fmla="val 787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%% First, plot an in vivo dose response curve:</a:t>
            </a:r>
            <a:endParaRPr lang="en-US" sz="1000" b="0" i="0" dirty="0">
              <a:effectLst/>
              <a:latin typeface="Menlo" panose="020B0609030804020204" pitchFamily="49" charset="0"/>
            </a:endParaRPr>
          </a:p>
          <a:p>
            <a:r>
              <a:rPr lang="en-US" sz="10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&gt; </a:t>
            </a:r>
            <a:r>
              <a:rPr lang="en-US" sz="1000" b="0" i="0" dirty="0" err="1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x_data</a:t>
            </a:r>
            <a:r>
              <a:rPr lang="en-US" sz="10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is values of dose (mg / kg)</a:t>
            </a:r>
            <a:endParaRPr lang="en-US" sz="1000" b="0" i="0" dirty="0">
              <a:effectLst/>
              <a:latin typeface="Menlo" panose="020B0609030804020204" pitchFamily="49" charset="0"/>
            </a:endParaRPr>
          </a:p>
          <a:p>
            <a:r>
              <a:rPr lang="en-US" sz="10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&gt; </a:t>
            </a:r>
            <a:r>
              <a:rPr lang="en-US" sz="1000" b="0" i="0" dirty="0" err="1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y_data</a:t>
            </a:r>
            <a:r>
              <a:rPr lang="en-US" sz="10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is values of drug-induced proliferation rate (DIP rate)</a:t>
            </a:r>
            <a:endParaRPr lang="en-US" sz="1000" b="0" i="0" dirty="0">
              <a:effectLst/>
              <a:latin typeface="Menlo" panose="020B0609030804020204" pitchFamily="49" charset="0"/>
            </a:endParaRPr>
          </a:p>
          <a:p>
            <a:br>
              <a:rPr lang="en-US" sz="1000" b="0" i="0" dirty="0">
                <a:effectLst/>
                <a:latin typeface="Menlo" panose="020B0609030804020204" pitchFamily="49" charset="0"/>
              </a:rPr>
            </a:br>
            <a:endParaRPr lang="en-US" sz="1000" b="0" i="0" dirty="0">
              <a:effectLst/>
              <a:latin typeface="Menlo" panose="020B0609030804020204" pitchFamily="49" charset="0"/>
            </a:endParaRPr>
          </a:p>
          <a:p>
            <a:r>
              <a:rPr lang="en-US" sz="1000" b="0" i="0" dirty="0">
                <a:effectLst/>
                <a:latin typeface="Menlo" panose="020B0609030804020204" pitchFamily="49" charset="0"/>
              </a:rPr>
              <a:t>figure(1); hold </a:t>
            </a:r>
            <a:r>
              <a:rPr lang="en-US" sz="10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-US" sz="1000" b="0" i="0" dirty="0"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1000" b="0" i="0" dirty="0" err="1">
                <a:effectLst/>
                <a:latin typeface="Menlo" panose="020B0609030804020204" pitchFamily="49" charset="0"/>
              </a:rPr>
              <a:t>x_data</a:t>
            </a:r>
            <a:r>
              <a:rPr lang="en-US" sz="1000" b="0" i="0" dirty="0">
                <a:effectLst/>
                <a:latin typeface="Menlo" panose="020B0609030804020204" pitchFamily="49" charset="0"/>
              </a:rPr>
              <a:t> = [0,12.5,25,50];</a:t>
            </a:r>
          </a:p>
          <a:p>
            <a:r>
              <a:rPr lang="en-US" sz="1000" b="0" i="0" dirty="0" err="1">
                <a:effectLst/>
                <a:latin typeface="Menlo" panose="020B0609030804020204" pitchFamily="49" charset="0"/>
              </a:rPr>
              <a:t>y_data_mean</a:t>
            </a:r>
            <a:r>
              <a:rPr lang="en-US" sz="1000" b="0" i="0" dirty="0">
                <a:effectLst/>
                <a:latin typeface="Menlo" panose="020B0609030804020204" pitchFamily="49" charset="0"/>
              </a:rPr>
              <a:t> = [0.7601 -0.8467 -1.8874 -1.6815];</a:t>
            </a:r>
          </a:p>
          <a:p>
            <a:r>
              <a:rPr lang="en-US" sz="1000" b="0" i="0" dirty="0" err="1">
                <a:effectLst/>
                <a:latin typeface="Menlo" panose="020B0609030804020204" pitchFamily="49" charset="0"/>
              </a:rPr>
              <a:t>y_data_std</a:t>
            </a:r>
            <a:r>
              <a:rPr lang="en-US" sz="1000" b="0" i="0" dirty="0">
                <a:effectLst/>
                <a:latin typeface="Menlo" panose="020B0609030804020204" pitchFamily="49" charset="0"/>
              </a:rPr>
              <a:t> = [0.1014 0.3375 0.6722 0.7830];</a:t>
            </a:r>
          </a:p>
          <a:p>
            <a:r>
              <a:rPr lang="en-US" sz="1000" b="0" i="0" dirty="0" err="1">
                <a:effectLst/>
                <a:latin typeface="Menlo" panose="020B0609030804020204" pitchFamily="49" charset="0"/>
              </a:rPr>
              <a:t>errorbar</a:t>
            </a:r>
            <a:r>
              <a:rPr lang="en-US" sz="1000" b="0" i="0" dirty="0">
                <a:effectLst/>
                <a:latin typeface="Menlo" panose="020B0609030804020204" pitchFamily="49" charset="0"/>
              </a:rPr>
              <a:t>(x_data,y_data_mean,y_data_std,</a:t>
            </a:r>
            <a:r>
              <a:rPr lang="en-US" sz="10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'.k'</a:t>
            </a:r>
            <a:r>
              <a:rPr lang="en-US" sz="1000" b="0" i="0" dirty="0">
                <a:effectLst/>
                <a:latin typeface="Menlo" panose="020B0609030804020204" pitchFamily="49" charset="0"/>
              </a:rPr>
              <a:t>,</a:t>
            </a:r>
            <a:r>
              <a:rPr lang="en-US" sz="10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'MarkerSize'</a:t>
            </a:r>
            <a:r>
              <a:rPr lang="en-US" sz="1000" b="0" i="0" dirty="0">
                <a:effectLst/>
                <a:latin typeface="Menlo" panose="020B0609030804020204" pitchFamily="49" charset="0"/>
              </a:rPr>
              <a:t>,60,</a:t>
            </a:r>
            <a:r>
              <a:rPr lang="en-US" sz="10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'LineWidth'</a:t>
            </a:r>
            <a:r>
              <a:rPr lang="en-US" sz="1000" b="0" i="0" dirty="0">
                <a:effectLst/>
                <a:latin typeface="Menlo" panose="020B0609030804020204" pitchFamily="49" charset="0"/>
              </a:rPr>
              <a:t>,4);</a:t>
            </a:r>
            <a:br>
              <a:rPr lang="en-US" sz="1000" b="0" i="0" dirty="0">
                <a:effectLst/>
                <a:latin typeface="Menlo" panose="020B0609030804020204" pitchFamily="49" charset="0"/>
              </a:rPr>
            </a:br>
            <a:endParaRPr lang="en-US" sz="1000" b="0" i="0" dirty="0">
              <a:effectLst/>
              <a:latin typeface="Menlo" panose="020B0609030804020204" pitchFamily="49" charset="0"/>
            </a:endParaRPr>
          </a:p>
          <a:p>
            <a:r>
              <a:rPr lang="en-US" sz="10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%% Next, find the best fit dose response function using a Hill function:</a:t>
            </a:r>
            <a:endParaRPr lang="en-US" sz="1000" b="0" i="0" dirty="0">
              <a:effectLst/>
              <a:latin typeface="Menlo" panose="020B0609030804020204" pitchFamily="49" charset="0"/>
            </a:endParaRPr>
          </a:p>
          <a:p>
            <a:r>
              <a:rPr lang="en-US" sz="1000" b="0" i="0" dirty="0">
                <a:effectLst/>
                <a:latin typeface="Menlo" panose="020B0609030804020204" pitchFamily="49" charset="0"/>
              </a:rPr>
              <a:t>H = @(</a:t>
            </a:r>
            <a:r>
              <a:rPr lang="en-US" sz="1000" b="0" i="0" dirty="0" err="1">
                <a:effectLst/>
                <a:latin typeface="Menlo" panose="020B0609030804020204" pitchFamily="49" charset="0"/>
              </a:rPr>
              <a:t>p,x</a:t>
            </a:r>
            <a:r>
              <a:rPr lang="en-US" sz="1000" b="0" i="0" dirty="0">
                <a:effectLst/>
                <a:latin typeface="Menlo" panose="020B0609030804020204" pitchFamily="49" charset="0"/>
              </a:rPr>
              <a:t>) (1/log(2)) .* (p(3)*p(1) + (x).*p(2)) ./ (p(3)+(x));</a:t>
            </a:r>
          </a:p>
          <a:p>
            <a:br>
              <a:rPr lang="en-US" sz="1000" b="0" i="0" dirty="0">
                <a:effectLst/>
                <a:latin typeface="Menlo" panose="020B0609030804020204" pitchFamily="49" charset="0"/>
              </a:rPr>
            </a:br>
            <a:endParaRPr lang="en-US" sz="1000" b="0" i="0" dirty="0">
              <a:effectLst/>
              <a:latin typeface="Menlo" panose="020B0609030804020204" pitchFamily="49" charset="0"/>
            </a:endParaRPr>
          </a:p>
          <a:p>
            <a:r>
              <a:rPr lang="en-US" sz="1000" b="0" i="0" dirty="0" err="1">
                <a:effectLst/>
                <a:latin typeface="Menlo" panose="020B0609030804020204" pitchFamily="49" charset="0"/>
              </a:rPr>
              <a:t>Hill_parameters</a:t>
            </a:r>
            <a:r>
              <a:rPr lang="en-US" sz="1000" b="0" i="0" dirty="0">
                <a:effectLst/>
                <a:latin typeface="Menlo" panose="020B0609030804020204" pitchFamily="49" charset="0"/>
              </a:rPr>
              <a:t> = </a:t>
            </a:r>
            <a:r>
              <a:rPr lang="en-US" sz="1000" b="0" i="0" dirty="0" err="1">
                <a:effectLst/>
                <a:latin typeface="Menlo" panose="020B0609030804020204" pitchFamily="49" charset="0"/>
              </a:rPr>
              <a:t>lsqcurvefit</a:t>
            </a:r>
            <a:r>
              <a:rPr lang="en-US" sz="1000" b="0" i="0" dirty="0">
                <a:effectLst/>
                <a:latin typeface="Menlo" panose="020B0609030804020204" pitchFamily="49" charset="0"/>
              </a:rPr>
              <a:t>(H,[1,1,1],</a:t>
            </a:r>
            <a:r>
              <a:rPr lang="en-US" sz="1000" b="0" i="0" dirty="0" err="1">
                <a:effectLst/>
                <a:latin typeface="Menlo" panose="020B0609030804020204" pitchFamily="49" charset="0"/>
              </a:rPr>
              <a:t>x_data,y_data_mean</a:t>
            </a:r>
            <a:r>
              <a:rPr lang="en-US" sz="1000" b="0" i="0" dirty="0">
                <a:effectLst/>
                <a:latin typeface="Menlo" panose="020B0609030804020204" pitchFamily="49" charset="0"/>
              </a:rPr>
              <a:t>); </a:t>
            </a:r>
            <a:r>
              <a:rPr lang="en-US" sz="10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best fit</a:t>
            </a:r>
            <a:endParaRPr lang="en-US" sz="1000" b="0" i="0" dirty="0">
              <a:effectLst/>
              <a:latin typeface="Menlo" panose="020B0609030804020204" pitchFamily="49" charset="0"/>
            </a:endParaRPr>
          </a:p>
          <a:p>
            <a:br>
              <a:rPr lang="en-US" sz="1000" b="0" i="0" dirty="0">
                <a:effectLst/>
                <a:latin typeface="Menlo" panose="020B0609030804020204" pitchFamily="49" charset="0"/>
              </a:rPr>
            </a:br>
            <a:r>
              <a:rPr lang="en-US" sz="10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%% Finally, plot the best fit on top of the data:</a:t>
            </a:r>
            <a:endParaRPr lang="en-US" sz="1000" b="0" i="0" dirty="0">
              <a:effectLst/>
              <a:latin typeface="Menlo" panose="020B0609030804020204" pitchFamily="49" charset="0"/>
            </a:endParaRPr>
          </a:p>
          <a:p>
            <a:r>
              <a:rPr lang="en-US" sz="1000" b="0" i="0" dirty="0" err="1">
                <a:effectLst/>
                <a:latin typeface="Menlo" panose="020B0609030804020204" pitchFamily="49" charset="0"/>
              </a:rPr>
              <a:t>xfit</a:t>
            </a:r>
            <a:r>
              <a:rPr lang="en-US" sz="1000" b="0" i="0" dirty="0">
                <a:effectLst/>
                <a:latin typeface="Menlo" panose="020B0609030804020204" pitchFamily="49" charset="0"/>
              </a:rPr>
              <a:t> = 0:0.1:50;</a:t>
            </a:r>
          </a:p>
          <a:p>
            <a:r>
              <a:rPr lang="en-US" sz="1000" b="0" i="0" dirty="0" err="1">
                <a:effectLst/>
                <a:latin typeface="Menlo" panose="020B0609030804020204" pitchFamily="49" charset="0"/>
              </a:rPr>
              <a:t>DIPFit</a:t>
            </a:r>
            <a:r>
              <a:rPr lang="en-US" sz="1000" b="0" i="0" dirty="0">
                <a:effectLst/>
                <a:latin typeface="Menlo" panose="020B0609030804020204" pitchFamily="49" charset="0"/>
              </a:rPr>
              <a:t> = H(</a:t>
            </a:r>
            <a:r>
              <a:rPr lang="en-US" sz="1000" b="0" i="0" dirty="0" err="1">
                <a:effectLst/>
                <a:latin typeface="Menlo" panose="020B0609030804020204" pitchFamily="49" charset="0"/>
              </a:rPr>
              <a:t>Hill_parameters,xfit</a:t>
            </a:r>
            <a:r>
              <a:rPr lang="en-US" sz="1000" b="0" i="0" dirty="0"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000" b="0" i="0" dirty="0">
                <a:effectLst/>
                <a:latin typeface="Menlo" panose="020B0609030804020204" pitchFamily="49" charset="0"/>
              </a:rPr>
              <a:t>plot(</a:t>
            </a:r>
            <a:r>
              <a:rPr lang="en-US" sz="1000" b="0" i="0" dirty="0" err="1">
                <a:effectLst/>
                <a:latin typeface="Menlo" panose="020B0609030804020204" pitchFamily="49" charset="0"/>
              </a:rPr>
              <a:t>xfit,DIPFit</a:t>
            </a:r>
            <a:r>
              <a:rPr lang="en-US" sz="1000" b="0" i="0" dirty="0">
                <a:effectLst/>
                <a:latin typeface="Menlo" panose="020B0609030804020204" pitchFamily="49" charset="0"/>
              </a:rPr>
              <a:t>,</a:t>
            </a:r>
            <a:r>
              <a:rPr lang="en-US" sz="10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'--k'</a:t>
            </a:r>
            <a:r>
              <a:rPr lang="en-US" sz="1000" b="0" i="0" dirty="0">
                <a:effectLst/>
                <a:latin typeface="Menlo" panose="020B0609030804020204" pitchFamily="49" charset="0"/>
              </a:rPr>
              <a:t>,</a:t>
            </a:r>
            <a:r>
              <a:rPr lang="en-US" sz="10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'LineWidth'</a:t>
            </a:r>
            <a:r>
              <a:rPr lang="en-US" sz="1000" b="0" i="0" dirty="0">
                <a:effectLst/>
                <a:latin typeface="Menlo" panose="020B0609030804020204" pitchFamily="49" charset="0"/>
              </a:rPr>
              <a:t>,4);</a:t>
            </a:r>
          </a:p>
          <a:p>
            <a:br>
              <a:rPr lang="en-US" sz="1000" b="0" i="0" dirty="0">
                <a:effectLst/>
                <a:latin typeface="Menlo" panose="020B0609030804020204" pitchFamily="49" charset="0"/>
              </a:rPr>
            </a:br>
            <a:endParaRPr lang="en-US" sz="1000" b="0" i="0" dirty="0">
              <a:effectLst/>
              <a:latin typeface="Menlo" panose="020B0609030804020204" pitchFamily="49" charset="0"/>
            </a:endParaRPr>
          </a:p>
          <a:p>
            <a:r>
              <a:rPr lang="en-US" sz="10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%% fix the plot's axes / labels:</a:t>
            </a:r>
            <a:endParaRPr lang="en-US" sz="1000" b="0" i="0" dirty="0">
              <a:effectLst/>
              <a:latin typeface="Menlo" panose="020B0609030804020204" pitchFamily="49" charset="0"/>
            </a:endParaRPr>
          </a:p>
          <a:p>
            <a:r>
              <a:rPr lang="en-US" sz="1000" b="0" i="0" dirty="0" err="1">
                <a:effectLst/>
                <a:latin typeface="Menlo" panose="020B0609030804020204" pitchFamily="49" charset="0"/>
              </a:rPr>
              <a:t>xlim</a:t>
            </a:r>
            <a:r>
              <a:rPr lang="en-US" sz="1000" b="0" i="0" dirty="0">
                <a:effectLst/>
                <a:latin typeface="Menlo" panose="020B0609030804020204" pitchFamily="49" charset="0"/>
              </a:rPr>
              <a:t>([-5,55]); </a:t>
            </a:r>
            <a:r>
              <a:rPr lang="en-US" sz="1000" b="0" i="0" dirty="0" err="1">
                <a:effectLst/>
                <a:latin typeface="Menlo" panose="020B0609030804020204" pitchFamily="49" charset="0"/>
              </a:rPr>
              <a:t>xlabel</a:t>
            </a:r>
            <a:r>
              <a:rPr lang="en-US" sz="1000" b="0" i="0" dirty="0">
                <a:effectLst/>
                <a:latin typeface="Menlo" panose="020B0609030804020204" pitchFamily="49" charset="0"/>
              </a:rPr>
              <a:t>(</a:t>
            </a:r>
            <a:r>
              <a:rPr lang="en-US" sz="10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'dose, x (</a:t>
            </a:r>
            <a:r>
              <a:rPr lang="en-US" sz="1000" b="0" i="0" dirty="0" err="1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mpk</a:t>
            </a:r>
            <a:r>
              <a:rPr lang="en-US" sz="10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)'</a:t>
            </a:r>
            <a:r>
              <a:rPr lang="en-US" sz="1000" b="0" i="0" dirty="0"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000" b="0" i="0" dirty="0" err="1">
                <a:effectLst/>
                <a:latin typeface="Menlo" panose="020B0609030804020204" pitchFamily="49" charset="0"/>
              </a:rPr>
              <a:t>ylim</a:t>
            </a:r>
            <a:r>
              <a:rPr lang="en-US" sz="1000" b="0" i="0" dirty="0">
                <a:effectLst/>
                <a:latin typeface="Menlo" panose="020B0609030804020204" pitchFamily="49" charset="0"/>
              </a:rPr>
              <a:t>([-3,1]); </a:t>
            </a:r>
            <a:r>
              <a:rPr lang="en-US" sz="1000" b="0" i="0" dirty="0" err="1">
                <a:effectLst/>
                <a:latin typeface="Menlo" panose="020B0609030804020204" pitchFamily="49" charset="0"/>
              </a:rPr>
              <a:t>ylabel</a:t>
            </a:r>
            <a:r>
              <a:rPr lang="en-US" sz="1000" b="0" i="0" dirty="0">
                <a:effectLst/>
                <a:latin typeface="Menlo" panose="020B0609030804020204" pitchFamily="49" charset="0"/>
              </a:rPr>
              <a:t>(</a:t>
            </a:r>
            <a:r>
              <a:rPr lang="en-US" sz="10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'drug-induced </a:t>
            </a:r>
            <a:r>
              <a:rPr lang="en-US" sz="1000" b="0" i="0" dirty="0" err="1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prolif</a:t>
            </a:r>
            <a:r>
              <a:rPr lang="en-US" sz="10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. rate (DIP)'</a:t>
            </a:r>
            <a:r>
              <a:rPr lang="en-US" sz="1000" b="0" i="0" dirty="0"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000" b="0" i="0" dirty="0">
                <a:effectLst/>
                <a:latin typeface="Menlo" panose="020B0609030804020204" pitchFamily="49" charset="0"/>
              </a:rPr>
              <a:t>clean();</a:t>
            </a:r>
          </a:p>
          <a:p>
            <a:br>
              <a:rPr lang="en-US" sz="1000" b="0" i="0" dirty="0">
                <a:effectLst/>
                <a:latin typeface="Menlo" panose="020B0609030804020204" pitchFamily="49" charset="0"/>
              </a:rPr>
            </a:br>
            <a:endParaRPr lang="en-US" sz="1000" b="0" i="0" dirty="0">
              <a:effectLst/>
              <a:latin typeface="Menlo" panose="020B0609030804020204" pitchFamily="49" charset="0"/>
            </a:endParaRPr>
          </a:p>
          <a:p>
            <a:r>
              <a:rPr lang="en-US" sz="1000" b="0" i="0" dirty="0" err="1">
                <a:effectLst/>
                <a:latin typeface="Menlo" panose="020B0609030804020204" pitchFamily="49" charset="0"/>
              </a:rPr>
              <a:t>Hill_parameters</a:t>
            </a:r>
            <a:endParaRPr lang="en-US" sz="1000" b="0" i="0" dirty="0">
              <a:effectLst/>
              <a:latin typeface="Menlo" panose="020B0609030804020204" pitchFamily="49" charset="0"/>
            </a:endParaRPr>
          </a:p>
          <a:p>
            <a:br>
              <a:rPr lang="en-US" sz="1000" b="0" i="0" dirty="0">
                <a:effectLst/>
                <a:latin typeface="Menlo" panose="020B0609030804020204" pitchFamily="49" charset="0"/>
              </a:rPr>
            </a:br>
            <a:endParaRPr lang="en-US" sz="1000" b="0" i="0" dirty="0">
              <a:effectLst/>
              <a:latin typeface="Menlo" panose="020B0609030804020204" pitchFamily="49" charset="0"/>
            </a:endParaRPr>
          </a:p>
          <a:p>
            <a:r>
              <a:rPr lang="en-US" sz="10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%% save the best-fit parameters for later use:</a:t>
            </a:r>
            <a:endParaRPr lang="en-US" sz="1000" b="0" i="0" dirty="0">
              <a:effectLst/>
              <a:latin typeface="Menlo" panose="020B0609030804020204" pitchFamily="49" charset="0"/>
            </a:endParaRPr>
          </a:p>
          <a:p>
            <a:r>
              <a:rPr lang="en-US" sz="1000" b="0" i="0" dirty="0">
                <a:effectLst/>
                <a:latin typeface="Menlo" panose="020B0609030804020204" pitchFamily="49" charset="0"/>
              </a:rPr>
              <a:t>save(</a:t>
            </a:r>
            <a:r>
              <a:rPr lang="en-US" sz="10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'save/Hill_parameters.mat'</a:t>
            </a:r>
            <a:r>
              <a:rPr lang="en-US" sz="1000" b="0" i="0" dirty="0">
                <a:effectLst/>
                <a:latin typeface="Menlo" panose="020B0609030804020204" pitchFamily="49" charset="0"/>
              </a:rPr>
              <a:t>,</a:t>
            </a:r>
            <a:r>
              <a:rPr lang="en-US" sz="10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000" b="0" i="0" dirty="0" err="1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Hill_parameters</a:t>
            </a:r>
            <a:r>
              <a:rPr lang="en-US" sz="10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000" b="0" i="0" dirty="0">
                <a:effectLst/>
                <a:latin typeface="Menlo" panose="020B0609030804020204" pitchFamily="49" charset="0"/>
              </a:rPr>
              <a:t>);</a:t>
            </a:r>
          </a:p>
          <a:p>
            <a:endParaRPr lang="en-US"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811D39-9DF8-9862-7076-27B775EC017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88042" y="1132306"/>
            <a:ext cx="2985435" cy="29854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89F2F5-9114-4FB5-E7F6-C74404D8BEEF}"/>
              </a:ext>
            </a:extLst>
          </p:cNvPr>
          <p:cNvSpPr txBox="1"/>
          <p:nvPr/>
        </p:nvSpPr>
        <p:spPr>
          <a:xfrm>
            <a:off x="8792283" y="3948464"/>
            <a:ext cx="12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dose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mpk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E091DF-69B6-3094-7AAF-5ABC34FBF8EF}"/>
              </a:ext>
            </a:extLst>
          </p:cNvPr>
          <p:cNvSpPr txBox="1"/>
          <p:nvPr/>
        </p:nvSpPr>
        <p:spPr>
          <a:xfrm rot="16200000">
            <a:off x="6820132" y="2346222"/>
            <a:ext cx="2128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DIP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(doublings/week)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ACDF48-F804-A4D7-685B-F5884B4A7C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147" t="17248" b="41338"/>
          <a:stretch/>
        </p:blipFill>
        <p:spPr>
          <a:xfrm>
            <a:off x="6956593" y="4436636"/>
            <a:ext cx="4917233" cy="216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1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4A69199F-A717-9F4A-8B6E-7747CCED9F84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B532D0A-AD68-8949-B72C-1FFEC199F556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110" name="TextBox 13">
            <a:extLst>
              <a:ext uri="{FF2B5EF4-FFF2-40B4-BE49-F238E27FC236}">
                <a16:creationId xmlns:a16="http://schemas.microsoft.com/office/drawing/2014/main" id="{860E0C86-634F-FF44-A369-4B201DE8EE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52405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200" dirty="0" err="1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Matlab</a:t>
            </a: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 examples: </a:t>
            </a:r>
            <a:r>
              <a:rPr lang="en-US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class2.m</a:t>
            </a:r>
          </a:p>
        </p:txBody>
      </p:sp>
      <p:pic>
        <p:nvPicPr>
          <p:cNvPr id="118" name="droppedImage.pdf">
            <a:extLst>
              <a:ext uri="{FF2B5EF4-FFF2-40B4-BE49-F238E27FC236}">
                <a16:creationId xmlns:a16="http://schemas.microsoft.com/office/drawing/2014/main" id="{11C94008-001F-334E-B126-478C5BC37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532B58-C5D9-9548-C4F5-2AEB360F88AE}"/>
              </a:ext>
            </a:extLst>
          </p:cNvPr>
          <p:cNvSpPr txBox="1"/>
          <p:nvPr/>
        </p:nvSpPr>
        <p:spPr>
          <a:xfrm>
            <a:off x="411830" y="1019102"/>
            <a:ext cx="6505545" cy="5530513"/>
          </a:xfrm>
          <a:prstGeom prst="roundRect">
            <a:avLst>
              <a:gd name="adj" fmla="val 787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b="0" i="0" dirty="0">
                <a:solidFill>
                  <a:srgbClr val="0E00FF"/>
                </a:solidFill>
                <a:effectLst/>
                <a:latin typeface="Menlo" panose="020B0609030804020204" pitchFamily="49" charset="0"/>
              </a:rPr>
              <a:t>function </a:t>
            </a:r>
            <a:r>
              <a:rPr lang="en-US" sz="1000" b="0" i="0" dirty="0">
                <a:effectLst/>
                <a:latin typeface="Menlo" panose="020B0609030804020204" pitchFamily="49" charset="0"/>
              </a:rPr>
              <a:t>[</a:t>
            </a:r>
            <a:r>
              <a:rPr lang="en-US" sz="1000" b="0" i="0" dirty="0" err="1">
                <a:effectLst/>
                <a:latin typeface="Menlo" panose="020B0609030804020204" pitchFamily="49" charset="0"/>
              </a:rPr>
              <a:t>time,total_volume</a:t>
            </a:r>
            <a:r>
              <a:rPr lang="en-US" sz="1000" b="0" i="0" dirty="0">
                <a:effectLst/>
                <a:latin typeface="Menlo" panose="020B0609030804020204" pitchFamily="49" charset="0"/>
              </a:rPr>
              <a:t>] = </a:t>
            </a:r>
            <a:r>
              <a:rPr lang="en-US" sz="1000" b="0" i="0" dirty="0" err="1">
                <a:effectLst/>
                <a:latin typeface="Menlo" panose="020B0609030804020204" pitchFamily="49" charset="0"/>
              </a:rPr>
              <a:t>simulateAndPlotSingleDosingSchedule</a:t>
            </a:r>
            <a:r>
              <a:rPr lang="en-US" sz="1000" b="0" i="0" dirty="0">
                <a:effectLst/>
                <a:latin typeface="Menlo" panose="020B0609030804020204" pitchFamily="49" charset="0"/>
              </a:rPr>
              <a:t>(</a:t>
            </a:r>
            <a:r>
              <a:rPr lang="en-US" sz="1000" b="0" i="0" dirty="0" err="1">
                <a:effectLst/>
                <a:latin typeface="Menlo" panose="020B0609030804020204" pitchFamily="49" charset="0"/>
              </a:rPr>
              <a:t>t,v,d,color</a:t>
            </a:r>
            <a:r>
              <a:rPr lang="en-US" sz="1000" b="0" i="0" dirty="0"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r>
              <a:rPr lang="en-US" sz="10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load dose response information:</a:t>
            </a:r>
            <a:endParaRPr lang="en-US" sz="1000" b="0" i="0" dirty="0">
              <a:effectLst/>
              <a:latin typeface="Menlo" panose="020B0609030804020204" pitchFamily="49" charset="0"/>
            </a:endParaRPr>
          </a:p>
          <a:p>
            <a:pPr lvl="1"/>
            <a:r>
              <a:rPr lang="en-US" sz="1000" b="0" i="0" dirty="0">
                <a:effectLst/>
                <a:latin typeface="Menlo" panose="020B0609030804020204" pitchFamily="49" charset="0"/>
              </a:rPr>
              <a:t>load(</a:t>
            </a:r>
            <a:r>
              <a:rPr lang="en-US" sz="10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"save/</a:t>
            </a:r>
            <a:r>
              <a:rPr lang="en-US" sz="1000" b="0" i="0" dirty="0" err="1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Hill_parameters.mat</a:t>
            </a:r>
            <a:r>
              <a:rPr lang="en-US" sz="10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000" b="0" i="0" dirty="0">
                <a:effectLst/>
                <a:latin typeface="Menlo" panose="020B0609030804020204" pitchFamily="49" charset="0"/>
              </a:rPr>
              <a:t>);</a:t>
            </a:r>
          </a:p>
          <a:p>
            <a:pPr lvl="1"/>
            <a:r>
              <a:rPr lang="en-US" sz="1000" b="0" i="0" dirty="0">
                <a:effectLst/>
                <a:latin typeface="Menlo" panose="020B0609030804020204" pitchFamily="49" charset="0"/>
              </a:rPr>
              <a:t>b1 = </a:t>
            </a:r>
            <a:r>
              <a:rPr lang="en-US" sz="1000" b="0" i="0" dirty="0" err="1">
                <a:effectLst/>
                <a:latin typeface="Menlo" panose="020B0609030804020204" pitchFamily="49" charset="0"/>
              </a:rPr>
              <a:t>Hill_parameters</a:t>
            </a:r>
            <a:r>
              <a:rPr lang="en-US" sz="1000" b="0" i="0" dirty="0">
                <a:effectLst/>
                <a:latin typeface="Menlo" panose="020B0609030804020204" pitchFamily="49" charset="0"/>
              </a:rPr>
              <a:t>(1);</a:t>
            </a:r>
          </a:p>
          <a:p>
            <a:pPr lvl="1"/>
            <a:r>
              <a:rPr lang="en-US" sz="1000" b="0" i="0" dirty="0">
                <a:effectLst/>
                <a:latin typeface="Menlo" panose="020B0609030804020204" pitchFamily="49" charset="0"/>
              </a:rPr>
              <a:t>b2 = </a:t>
            </a:r>
            <a:r>
              <a:rPr lang="en-US" sz="1000" b="0" i="0" dirty="0" err="1">
                <a:effectLst/>
                <a:latin typeface="Menlo" panose="020B0609030804020204" pitchFamily="49" charset="0"/>
              </a:rPr>
              <a:t>Hill_parameters</a:t>
            </a:r>
            <a:r>
              <a:rPr lang="en-US" sz="1000" b="0" i="0" dirty="0">
                <a:effectLst/>
                <a:latin typeface="Menlo" panose="020B0609030804020204" pitchFamily="49" charset="0"/>
              </a:rPr>
              <a:t>(2);</a:t>
            </a:r>
          </a:p>
          <a:p>
            <a:pPr lvl="1"/>
            <a:r>
              <a:rPr lang="en-US" sz="1000" b="0" i="0" dirty="0" err="1">
                <a:effectLst/>
                <a:latin typeface="Menlo" panose="020B0609030804020204" pitchFamily="49" charset="0"/>
              </a:rPr>
              <a:t>koff_kon</a:t>
            </a:r>
            <a:r>
              <a:rPr lang="en-US" sz="1000" b="0" i="0" dirty="0">
                <a:effectLst/>
                <a:latin typeface="Menlo" panose="020B0609030804020204" pitchFamily="49" charset="0"/>
              </a:rPr>
              <a:t> = </a:t>
            </a:r>
            <a:r>
              <a:rPr lang="en-US" sz="1000" b="0" i="0" dirty="0" err="1">
                <a:effectLst/>
                <a:latin typeface="Menlo" panose="020B0609030804020204" pitchFamily="49" charset="0"/>
              </a:rPr>
              <a:t>Hill_parameters</a:t>
            </a:r>
            <a:r>
              <a:rPr lang="en-US" sz="1000" b="0" i="0" dirty="0">
                <a:effectLst/>
                <a:latin typeface="Menlo" panose="020B0609030804020204" pitchFamily="49" charset="0"/>
              </a:rPr>
              <a:t>(3);</a:t>
            </a:r>
          </a:p>
          <a:p>
            <a:pPr lvl="1"/>
            <a:r>
              <a:rPr lang="en-US" sz="1000" b="0" i="0" dirty="0" err="1">
                <a:effectLst/>
                <a:latin typeface="Menlo" panose="020B0609030804020204" pitchFamily="49" charset="0"/>
              </a:rPr>
              <a:t>koff</a:t>
            </a:r>
            <a:r>
              <a:rPr lang="en-US" sz="1000" b="0" i="0" dirty="0">
                <a:effectLst/>
                <a:latin typeface="Menlo" panose="020B0609030804020204" pitchFamily="49" charset="0"/>
              </a:rPr>
              <a:t> = 5; </a:t>
            </a:r>
            <a:r>
              <a:rPr lang="en-US" sz="10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set </a:t>
            </a:r>
            <a:r>
              <a:rPr lang="en-US" sz="1000" b="0" i="0" dirty="0" err="1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koff</a:t>
            </a:r>
            <a:r>
              <a:rPr lang="en-US" sz="10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to be a constant</a:t>
            </a:r>
            <a:endParaRPr lang="en-US" sz="1000" b="0" i="0" dirty="0">
              <a:effectLst/>
              <a:latin typeface="Menlo" panose="020B0609030804020204" pitchFamily="49" charset="0"/>
            </a:endParaRPr>
          </a:p>
          <a:p>
            <a:pPr lvl="1"/>
            <a:r>
              <a:rPr lang="en-US" sz="1000" b="0" i="0" dirty="0" err="1">
                <a:effectLst/>
                <a:latin typeface="Menlo" panose="020B0609030804020204" pitchFamily="49" charset="0"/>
              </a:rPr>
              <a:t>kon</a:t>
            </a:r>
            <a:r>
              <a:rPr lang="en-US" sz="1000" b="0" i="0" dirty="0">
                <a:effectLst/>
                <a:latin typeface="Menlo" panose="020B0609030804020204" pitchFamily="49" charset="0"/>
              </a:rPr>
              <a:t> = </a:t>
            </a:r>
            <a:r>
              <a:rPr lang="en-US" sz="1000" b="0" i="0" dirty="0" err="1">
                <a:effectLst/>
                <a:latin typeface="Menlo" panose="020B0609030804020204" pitchFamily="49" charset="0"/>
              </a:rPr>
              <a:t>koff</a:t>
            </a:r>
            <a:r>
              <a:rPr lang="en-US" sz="1000" b="0" i="0" dirty="0">
                <a:effectLst/>
                <a:latin typeface="Menlo" panose="020B0609030804020204" pitchFamily="49" charset="0"/>
              </a:rPr>
              <a:t>/</a:t>
            </a:r>
            <a:r>
              <a:rPr lang="en-US" sz="1000" b="0" i="0" dirty="0" err="1">
                <a:effectLst/>
                <a:latin typeface="Menlo" panose="020B0609030804020204" pitchFamily="49" charset="0"/>
              </a:rPr>
              <a:t>koff_kon</a:t>
            </a:r>
            <a:r>
              <a:rPr lang="en-US" sz="1000" b="0" i="0" dirty="0">
                <a:effectLst/>
                <a:latin typeface="Menlo" panose="020B0609030804020204" pitchFamily="49" charset="0"/>
              </a:rPr>
              <a:t>; </a:t>
            </a:r>
          </a:p>
          <a:p>
            <a:pPr lvl="1"/>
            <a:endParaRPr lang="en-US" sz="1000" b="0" i="0" dirty="0">
              <a:effectLst/>
              <a:latin typeface="Menlo" panose="020B0609030804020204" pitchFamily="49" charset="0"/>
            </a:endParaRPr>
          </a:p>
          <a:p>
            <a:pPr lvl="1"/>
            <a:r>
              <a:rPr lang="en-US" sz="10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initial condition:</a:t>
            </a:r>
            <a:endParaRPr lang="en-US" sz="1000" b="0" i="0" dirty="0">
              <a:effectLst/>
              <a:latin typeface="Menlo" panose="020B0609030804020204" pitchFamily="49" charset="0"/>
            </a:endParaRPr>
          </a:p>
          <a:p>
            <a:pPr lvl="1"/>
            <a:r>
              <a:rPr lang="en-US" sz="1000" b="0" i="0" dirty="0">
                <a:effectLst/>
                <a:latin typeface="Menlo" panose="020B0609030804020204" pitchFamily="49" charset="0"/>
              </a:rPr>
              <a:t>v0 = [1,0]; </a:t>
            </a:r>
            <a:r>
              <a:rPr lang="en-US" sz="10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U, A or C1, C2</a:t>
            </a:r>
            <a:br>
              <a:rPr lang="en-US" sz="1000" b="0" i="0" dirty="0">
                <a:effectLst/>
                <a:latin typeface="Menlo" panose="020B0609030804020204" pitchFamily="49" charset="0"/>
              </a:rPr>
            </a:br>
            <a:endParaRPr lang="en-US" sz="1000" b="0" i="0" dirty="0">
              <a:effectLst/>
              <a:latin typeface="Menlo" panose="020B0609030804020204" pitchFamily="49" charset="0"/>
            </a:endParaRPr>
          </a:p>
          <a:p>
            <a:pPr lvl="1"/>
            <a:r>
              <a:rPr lang="en-US" sz="10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tracking vectors </a:t>
            </a:r>
            <a:r>
              <a:rPr lang="en-US" sz="1000" b="0" i="0" dirty="0" err="1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etc</a:t>
            </a:r>
            <a:r>
              <a:rPr lang="en-US" sz="10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000" b="0" i="0" dirty="0">
              <a:effectLst/>
              <a:latin typeface="Menlo" panose="020B0609030804020204" pitchFamily="49" charset="0"/>
            </a:endParaRPr>
          </a:p>
          <a:p>
            <a:pPr lvl="1"/>
            <a:r>
              <a:rPr lang="en-US" sz="1000" b="0" i="0" dirty="0" err="1">
                <a:effectLst/>
                <a:latin typeface="Menlo" panose="020B0609030804020204" pitchFamily="49" charset="0"/>
              </a:rPr>
              <a:t>tspan</a:t>
            </a:r>
            <a:r>
              <a:rPr lang="en-US" sz="1000" b="0" i="0" dirty="0">
                <a:effectLst/>
                <a:latin typeface="Menlo" panose="020B0609030804020204" pitchFamily="49" charset="0"/>
              </a:rPr>
              <a:t> = [0 1]; </a:t>
            </a:r>
            <a:r>
              <a:rPr lang="en-US" sz="10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1 week intervals</a:t>
            </a:r>
            <a:endParaRPr lang="en-US" sz="1000" b="0" i="0" dirty="0">
              <a:effectLst/>
              <a:latin typeface="Menlo" panose="020B0609030804020204" pitchFamily="49" charset="0"/>
            </a:endParaRPr>
          </a:p>
          <a:p>
            <a:pPr lvl="1"/>
            <a:r>
              <a:rPr lang="en-US" sz="1000" b="0" i="0" dirty="0">
                <a:effectLst/>
                <a:latin typeface="Menlo" panose="020B0609030804020204" pitchFamily="49" charset="0"/>
              </a:rPr>
              <a:t>time=[0];</a:t>
            </a:r>
          </a:p>
          <a:p>
            <a:pPr lvl="1"/>
            <a:r>
              <a:rPr lang="en-US" sz="1000" b="0" i="0" dirty="0">
                <a:effectLst/>
                <a:latin typeface="Menlo" panose="020B0609030804020204" pitchFamily="49" charset="0"/>
              </a:rPr>
              <a:t>volume=[v0];</a:t>
            </a:r>
          </a:p>
          <a:p>
            <a:pPr lvl="1"/>
            <a:br>
              <a:rPr lang="en-US" sz="1000" b="0" i="0" dirty="0">
                <a:effectLst/>
                <a:latin typeface="Menlo" panose="020B0609030804020204" pitchFamily="49" charset="0"/>
              </a:rPr>
            </a:br>
            <a:endParaRPr lang="en-US" sz="1000" b="0" i="0" dirty="0">
              <a:effectLst/>
              <a:latin typeface="Menlo" panose="020B0609030804020204" pitchFamily="49" charset="0"/>
            </a:endParaRPr>
          </a:p>
          <a:p>
            <a:pPr lvl="1"/>
            <a:r>
              <a:rPr lang="en-US" sz="10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loop over every week</a:t>
            </a:r>
            <a:endParaRPr lang="en-US" sz="1000" b="0" i="0" dirty="0">
              <a:effectLst/>
              <a:latin typeface="Menlo" panose="020B0609030804020204" pitchFamily="49" charset="0"/>
            </a:endParaRPr>
          </a:p>
          <a:p>
            <a:pPr lvl="1"/>
            <a:r>
              <a:rPr lang="en-US" sz="1000" b="0" i="0" dirty="0">
                <a:solidFill>
                  <a:srgbClr val="0E00FF"/>
                </a:solidFill>
                <a:effectLst/>
                <a:latin typeface="Menlo" panose="020B0609030804020204" pitchFamily="49" charset="0"/>
              </a:rPr>
              <a:t>for </a:t>
            </a:r>
            <a:r>
              <a:rPr lang="en-US" sz="1000" b="0" i="0" dirty="0">
                <a:effectLst/>
                <a:latin typeface="Menlo" panose="020B0609030804020204" pitchFamily="49" charset="0"/>
              </a:rPr>
              <a:t>i = 1:1:length(d)</a:t>
            </a:r>
          </a:p>
          <a:p>
            <a:pPr lvl="2"/>
            <a:r>
              <a:rPr lang="en-US" sz="1000" b="0" i="0" dirty="0">
                <a:effectLst/>
                <a:latin typeface="Menlo" panose="020B0609030804020204" pitchFamily="49" charset="0"/>
              </a:rPr>
              <a:t>dose = d(i);</a:t>
            </a:r>
          </a:p>
          <a:p>
            <a:pPr lvl="2"/>
            <a:r>
              <a:rPr lang="en-US" sz="1000" b="0" i="0" dirty="0">
                <a:effectLst/>
                <a:latin typeface="Menlo" panose="020B0609030804020204" pitchFamily="49" charset="0"/>
              </a:rPr>
              <a:t>[</a:t>
            </a:r>
            <a:r>
              <a:rPr lang="en-US" sz="1000" b="0" i="0" dirty="0" err="1">
                <a:effectLst/>
                <a:latin typeface="Menlo" panose="020B0609030804020204" pitchFamily="49" charset="0"/>
              </a:rPr>
              <a:t>tp,y</a:t>
            </a:r>
            <a:r>
              <a:rPr lang="en-US" sz="1000" b="0" i="0" dirty="0">
                <a:effectLst/>
                <a:latin typeface="Menlo" panose="020B0609030804020204" pitchFamily="49" charset="0"/>
              </a:rPr>
              <a:t>] = ode45(@(</a:t>
            </a:r>
            <a:r>
              <a:rPr lang="en-US" sz="1000" b="0" i="0" dirty="0" err="1">
                <a:effectLst/>
                <a:latin typeface="Menlo" panose="020B0609030804020204" pitchFamily="49" charset="0"/>
              </a:rPr>
              <a:t>t,y</a:t>
            </a:r>
            <a:r>
              <a:rPr lang="en-US" sz="1000" b="0" i="0" dirty="0">
                <a:effectLst/>
                <a:latin typeface="Menlo" panose="020B0609030804020204" pitchFamily="49" charset="0"/>
              </a:rPr>
              <a:t>) </a:t>
            </a:r>
            <a:r>
              <a:rPr lang="en-US" sz="1000" b="0" i="0" dirty="0" err="1">
                <a:effectLst/>
                <a:latin typeface="Menlo" panose="020B0609030804020204" pitchFamily="49" charset="0"/>
              </a:rPr>
              <a:t>UA_ode</a:t>
            </a:r>
            <a:r>
              <a:rPr lang="en-US" sz="1000" b="0" i="0" dirty="0">
                <a:effectLst/>
                <a:latin typeface="Menlo" panose="020B0609030804020204" pitchFamily="49" charset="0"/>
              </a:rPr>
              <a:t>(t,y,dose,b1,b2,kon,koff),tspan,v0);</a:t>
            </a:r>
          </a:p>
          <a:p>
            <a:pPr lvl="2"/>
            <a:r>
              <a:rPr lang="en-US" sz="1000" b="0" i="0" dirty="0">
                <a:effectLst/>
                <a:latin typeface="Menlo" panose="020B0609030804020204" pitchFamily="49" charset="0"/>
              </a:rPr>
              <a:t>v0 = y(end,:); </a:t>
            </a:r>
          </a:p>
          <a:p>
            <a:pPr lvl="2"/>
            <a:r>
              <a:rPr lang="en-US" sz="1000" b="0" i="0" dirty="0" err="1">
                <a:effectLst/>
                <a:latin typeface="Menlo" panose="020B0609030804020204" pitchFamily="49" charset="0"/>
              </a:rPr>
              <a:t>tspan</a:t>
            </a:r>
            <a:r>
              <a:rPr lang="en-US" sz="1000" b="0" i="0" dirty="0">
                <a:effectLst/>
                <a:latin typeface="Menlo" panose="020B0609030804020204" pitchFamily="49" charset="0"/>
              </a:rPr>
              <a:t> = [</a:t>
            </a:r>
            <a:r>
              <a:rPr lang="en-US" sz="1000" b="0" i="0" dirty="0" err="1">
                <a:effectLst/>
                <a:latin typeface="Menlo" panose="020B0609030804020204" pitchFamily="49" charset="0"/>
              </a:rPr>
              <a:t>tp</a:t>
            </a:r>
            <a:r>
              <a:rPr lang="en-US" sz="1000" b="0" i="0" dirty="0">
                <a:effectLst/>
                <a:latin typeface="Menlo" panose="020B0609030804020204" pitchFamily="49" charset="0"/>
              </a:rPr>
              <a:t>(end),</a:t>
            </a:r>
            <a:r>
              <a:rPr lang="en-US" sz="1000" b="0" i="0" dirty="0" err="1">
                <a:effectLst/>
                <a:latin typeface="Menlo" panose="020B0609030804020204" pitchFamily="49" charset="0"/>
              </a:rPr>
              <a:t>tp</a:t>
            </a:r>
            <a:r>
              <a:rPr lang="en-US" sz="1000" b="0" i="0" dirty="0">
                <a:effectLst/>
                <a:latin typeface="Menlo" panose="020B0609030804020204" pitchFamily="49" charset="0"/>
              </a:rPr>
              <a:t>(end)+1];</a:t>
            </a:r>
          </a:p>
          <a:p>
            <a:pPr lvl="2"/>
            <a:endParaRPr lang="en-US" sz="1000" b="0" i="0" dirty="0">
              <a:effectLst/>
              <a:latin typeface="Menlo" panose="020B0609030804020204" pitchFamily="49" charset="0"/>
            </a:endParaRPr>
          </a:p>
          <a:p>
            <a:pPr lvl="2"/>
            <a:r>
              <a:rPr lang="en-US" sz="1000" b="0" i="0" dirty="0">
                <a:effectLst/>
                <a:latin typeface="Menlo" panose="020B0609030804020204" pitchFamily="49" charset="0"/>
              </a:rPr>
              <a:t>time=[</a:t>
            </a:r>
            <a:r>
              <a:rPr lang="en-US" sz="1000" b="0" i="0" dirty="0" err="1">
                <a:effectLst/>
                <a:latin typeface="Menlo" panose="020B0609030804020204" pitchFamily="49" charset="0"/>
              </a:rPr>
              <a:t>time;tp</a:t>
            </a:r>
            <a:r>
              <a:rPr lang="en-US" sz="1000" b="0" i="0" dirty="0">
                <a:effectLst/>
                <a:latin typeface="Menlo" panose="020B0609030804020204" pitchFamily="49" charset="0"/>
              </a:rPr>
              <a:t>(end)]; </a:t>
            </a:r>
          </a:p>
          <a:p>
            <a:pPr lvl="2"/>
            <a:r>
              <a:rPr lang="en-US" sz="1000" b="0" i="0" dirty="0">
                <a:effectLst/>
                <a:latin typeface="Menlo" panose="020B0609030804020204" pitchFamily="49" charset="0"/>
              </a:rPr>
              <a:t>volume = [volume;v0]; </a:t>
            </a:r>
          </a:p>
          <a:p>
            <a:pPr lvl="1"/>
            <a:r>
              <a:rPr lang="en-US" sz="1000" b="0" i="0" dirty="0">
                <a:solidFill>
                  <a:srgbClr val="0E00FF"/>
                </a:solidFill>
                <a:effectLst/>
                <a:latin typeface="Menlo" panose="020B0609030804020204" pitchFamily="49" charset="0"/>
              </a:rPr>
              <a:t>end</a:t>
            </a:r>
            <a:endParaRPr lang="en-US" sz="1000" b="0" i="0" dirty="0">
              <a:effectLst/>
              <a:latin typeface="Menlo" panose="020B0609030804020204" pitchFamily="49" charset="0"/>
            </a:endParaRPr>
          </a:p>
          <a:p>
            <a:pPr lvl="1"/>
            <a:br>
              <a:rPr lang="en-US" sz="1000" b="0" i="0" dirty="0">
                <a:effectLst/>
                <a:latin typeface="Menlo" panose="020B0609030804020204" pitchFamily="49" charset="0"/>
              </a:rPr>
            </a:br>
            <a:endParaRPr lang="en-US" sz="1000" b="0" i="0" dirty="0">
              <a:effectLst/>
              <a:latin typeface="Menlo" panose="020B0609030804020204" pitchFamily="49" charset="0"/>
            </a:endParaRPr>
          </a:p>
          <a:p>
            <a:pPr lvl="1"/>
            <a:r>
              <a:rPr lang="en-US" sz="1000" b="0" i="0" dirty="0" err="1">
                <a:effectLst/>
                <a:latin typeface="Menlo" panose="020B0609030804020204" pitchFamily="49" charset="0"/>
              </a:rPr>
              <a:t>total_volume</a:t>
            </a:r>
            <a:r>
              <a:rPr lang="en-US" sz="1000" b="0" i="0" dirty="0">
                <a:effectLst/>
                <a:latin typeface="Menlo" panose="020B0609030804020204" pitchFamily="49" charset="0"/>
              </a:rPr>
              <a:t> = volume(:,1)+volume(:,2);</a:t>
            </a:r>
            <a:br>
              <a:rPr lang="en-US" sz="1000" b="0" i="0" dirty="0">
                <a:effectLst/>
                <a:latin typeface="Menlo" panose="020B0609030804020204" pitchFamily="49" charset="0"/>
              </a:rPr>
            </a:br>
            <a:endParaRPr lang="en-US" sz="1000" b="0" i="0" dirty="0">
              <a:effectLst/>
              <a:latin typeface="Menlo" panose="020B0609030804020204" pitchFamily="49" charset="0"/>
            </a:endParaRPr>
          </a:p>
          <a:p>
            <a:r>
              <a:rPr lang="en-US" sz="1000" b="0" i="0" dirty="0">
                <a:solidFill>
                  <a:srgbClr val="0E00FF"/>
                </a:solidFill>
                <a:effectLst/>
                <a:latin typeface="Menlo" panose="020B0609030804020204" pitchFamily="49" charset="0"/>
              </a:rPr>
              <a:t>end</a:t>
            </a:r>
            <a:endParaRPr lang="en-US" sz="1000" b="0" i="0" dirty="0">
              <a:effectLst/>
              <a:latin typeface="Menlo" panose="020B060903080402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ACDF48-F804-A4D7-685B-F5884B4A7C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147" t="17248" b="41338"/>
          <a:stretch/>
        </p:blipFill>
        <p:spPr>
          <a:xfrm>
            <a:off x="6956593" y="4436636"/>
            <a:ext cx="4917233" cy="21673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0594B7-ABF9-DAD9-1570-408CA4F9D3CC}"/>
              </a:ext>
            </a:extLst>
          </p:cNvPr>
          <p:cNvSpPr txBox="1"/>
          <p:nvPr/>
        </p:nvSpPr>
        <p:spPr>
          <a:xfrm>
            <a:off x="8296246" y="1258640"/>
            <a:ext cx="1979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Two cell state model: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1FFE60-2A9A-AD3C-4BEB-70873B84C9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4062"/>
          <a:stretch/>
        </p:blipFill>
        <p:spPr>
          <a:xfrm>
            <a:off x="8434409" y="1716319"/>
            <a:ext cx="3245156" cy="10226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A8BEB5-99C3-9A9A-7225-563C5D9297C3}"/>
              </a:ext>
            </a:extLst>
          </p:cNvPr>
          <p:cNvSpPr txBox="1"/>
          <p:nvPr/>
        </p:nvSpPr>
        <p:spPr>
          <a:xfrm>
            <a:off x="7318028" y="1883229"/>
            <a:ext cx="978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Unaffected</a:t>
            </a:r>
          </a:p>
          <a:p>
            <a:pPr algn="r"/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Affected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D10D3A-363A-E250-C75D-288C806951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6895" y="1166943"/>
            <a:ext cx="5195105" cy="553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07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4A69199F-A717-9F4A-8B6E-7747CCED9F84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B532D0A-AD68-8949-B72C-1FFEC199F556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110" name="TextBox 13">
            <a:extLst>
              <a:ext uri="{FF2B5EF4-FFF2-40B4-BE49-F238E27FC236}">
                <a16:creationId xmlns:a16="http://schemas.microsoft.com/office/drawing/2014/main" id="{860E0C86-634F-FF44-A369-4B201DE8EE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52405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200" dirty="0" err="1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Matlab</a:t>
            </a: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 examples: </a:t>
            </a:r>
            <a:r>
              <a:rPr lang="en-US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class3.m</a:t>
            </a:r>
          </a:p>
        </p:txBody>
      </p:sp>
      <p:pic>
        <p:nvPicPr>
          <p:cNvPr id="118" name="droppedImage.pdf">
            <a:extLst>
              <a:ext uri="{FF2B5EF4-FFF2-40B4-BE49-F238E27FC236}">
                <a16:creationId xmlns:a16="http://schemas.microsoft.com/office/drawing/2014/main" id="{11C94008-001F-334E-B126-478C5BC37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532B58-C5D9-9548-C4F5-2AEB360F88AE}"/>
              </a:ext>
            </a:extLst>
          </p:cNvPr>
          <p:cNvSpPr txBox="1"/>
          <p:nvPr/>
        </p:nvSpPr>
        <p:spPr>
          <a:xfrm>
            <a:off x="411830" y="1019102"/>
            <a:ext cx="6207443" cy="4891147"/>
          </a:xfrm>
          <a:prstGeom prst="roundRect">
            <a:avLst>
              <a:gd name="adj" fmla="val 787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b="0" i="0" dirty="0">
                <a:solidFill>
                  <a:srgbClr val="0E00FF"/>
                </a:solidFill>
                <a:effectLst/>
                <a:latin typeface="Menlo" panose="020B0609030804020204" pitchFamily="49" charset="0"/>
              </a:rPr>
              <a:t>function </a:t>
            </a:r>
            <a:r>
              <a:rPr lang="en-US" sz="1000" b="0" i="0" dirty="0">
                <a:effectLst/>
                <a:latin typeface="Menlo" panose="020B0609030804020204" pitchFamily="49" charset="0"/>
              </a:rPr>
              <a:t>[</a:t>
            </a:r>
            <a:r>
              <a:rPr lang="en-US" sz="1000" b="0" i="0" dirty="0" err="1">
                <a:effectLst/>
                <a:latin typeface="Menlo" panose="020B0609030804020204" pitchFamily="49" charset="0"/>
              </a:rPr>
              <a:t>volume,t</a:t>
            </a:r>
            <a:r>
              <a:rPr lang="en-US" sz="1000" b="0" i="0" dirty="0">
                <a:effectLst/>
                <a:latin typeface="Menlo" panose="020B0609030804020204" pitchFamily="49" charset="0"/>
              </a:rPr>
              <a:t>] = </a:t>
            </a:r>
            <a:r>
              <a:rPr lang="en-US" sz="1000" b="0" i="0" dirty="0" err="1">
                <a:effectLst/>
                <a:latin typeface="Menlo" panose="020B0609030804020204" pitchFamily="49" charset="0"/>
              </a:rPr>
              <a:t>simulateAllFourDosingSchedules</a:t>
            </a:r>
            <a:r>
              <a:rPr lang="en-US" sz="1000" b="0" i="0" dirty="0">
                <a:effectLst/>
                <a:latin typeface="Menlo" panose="020B0609030804020204" pitchFamily="49" charset="0"/>
              </a:rPr>
              <a:t>(</a:t>
            </a:r>
            <a:r>
              <a:rPr lang="en-US" sz="1000" b="0" i="0" dirty="0" err="1">
                <a:effectLst/>
                <a:latin typeface="Menlo" panose="020B0609030804020204" pitchFamily="49" charset="0"/>
              </a:rPr>
              <a:t>parameters,time</a:t>
            </a:r>
            <a:r>
              <a:rPr lang="en-US" sz="1000" b="0" i="0" dirty="0"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r>
              <a:rPr lang="en-US" sz="1000" b="0" i="0" dirty="0">
                <a:effectLst/>
                <a:latin typeface="Menlo" panose="020B0609030804020204" pitchFamily="49" charset="0"/>
              </a:rPr>
              <a:t>load(</a:t>
            </a:r>
            <a:r>
              <a:rPr lang="en-US" sz="10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'data/all-</a:t>
            </a:r>
            <a:r>
              <a:rPr lang="en-US" sz="1000" b="0" i="0" dirty="0" err="1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data.mat</a:t>
            </a:r>
            <a:r>
              <a:rPr lang="en-US" sz="10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000" b="0" i="0" dirty="0">
                <a:effectLst/>
                <a:latin typeface="Menlo" panose="020B0609030804020204" pitchFamily="49" charset="0"/>
              </a:rPr>
              <a:t>);</a:t>
            </a:r>
          </a:p>
          <a:p>
            <a:pPr lvl="1"/>
            <a:endParaRPr lang="en-US" sz="1000" b="0" i="0" dirty="0">
              <a:effectLst/>
              <a:latin typeface="Menlo" panose="020B0609030804020204" pitchFamily="49" charset="0"/>
            </a:endParaRPr>
          </a:p>
          <a:p>
            <a:pPr lvl="1"/>
            <a:r>
              <a:rPr lang="en-US" sz="10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%parameters=[alpha0,alpha12,alpha25,alpha50]</a:t>
            </a:r>
            <a:endParaRPr lang="en-US" sz="1000" b="0" i="0" dirty="0">
              <a:effectLst/>
              <a:latin typeface="Menlo" panose="020B0609030804020204" pitchFamily="49" charset="0"/>
            </a:endParaRPr>
          </a:p>
          <a:p>
            <a:pPr lvl="1"/>
            <a:r>
              <a:rPr lang="en-US" sz="1000" b="0" i="0" dirty="0">
                <a:effectLst/>
                <a:latin typeface="Menlo" panose="020B0609030804020204" pitchFamily="49" charset="0"/>
              </a:rPr>
              <a:t>alpha0=parameters(1);</a:t>
            </a:r>
          </a:p>
          <a:p>
            <a:pPr lvl="1"/>
            <a:r>
              <a:rPr lang="en-US" sz="1000" b="0" i="0" dirty="0">
                <a:effectLst/>
                <a:latin typeface="Menlo" panose="020B0609030804020204" pitchFamily="49" charset="0"/>
              </a:rPr>
              <a:t>alpha12=parameters(2);</a:t>
            </a:r>
          </a:p>
          <a:p>
            <a:pPr lvl="1"/>
            <a:r>
              <a:rPr lang="en-US" sz="1000" b="0" i="0" dirty="0">
                <a:effectLst/>
                <a:latin typeface="Menlo" panose="020B0609030804020204" pitchFamily="49" charset="0"/>
              </a:rPr>
              <a:t>alpha25=parameters(3);</a:t>
            </a:r>
          </a:p>
          <a:p>
            <a:pPr lvl="1"/>
            <a:r>
              <a:rPr lang="en-US" sz="1000" b="0" i="0" dirty="0">
                <a:effectLst/>
                <a:latin typeface="Menlo" panose="020B0609030804020204" pitchFamily="49" charset="0"/>
              </a:rPr>
              <a:t>alpha50=parameters(4);</a:t>
            </a:r>
          </a:p>
          <a:p>
            <a:pPr lvl="1"/>
            <a:br>
              <a:rPr lang="en-US" sz="1000" b="0" i="0" dirty="0">
                <a:effectLst/>
                <a:latin typeface="Menlo" panose="020B0609030804020204" pitchFamily="49" charset="0"/>
              </a:rPr>
            </a:br>
            <a:endParaRPr lang="en-US" sz="1000" b="0" i="0" dirty="0">
              <a:effectLst/>
              <a:latin typeface="Menlo" panose="020B0609030804020204" pitchFamily="49" charset="0"/>
            </a:endParaRPr>
          </a:p>
          <a:p>
            <a:pPr lvl="1"/>
            <a:r>
              <a:rPr lang="en-US" sz="10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even-high-dose</a:t>
            </a:r>
            <a:endParaRPr lang="en-US" sz="1000" b="0" i="0" dirty="0">
              <a:effectLst/>
              <a:latin typeface="Menlo" panose="020B0609030804020204" pitchFamily="49" charset="0"/>
            </a:endParaRPr>
          </a:p>
          <a:p>
            <a:pPr lvl="1"/>
            <a:r>
              <a:rPr lang="en-US" sz="1000" b="0" i="0" dirty="0">
                <a:effectLst/>
                <a:latin typeface="Menlo" panose="020B0609030804020204" pitchFamily="49" charset="0"/>
              </a:rPr>
              <a:t>[t,v1] = </a:t>
            </a:r>
            <a:r>
              <a:rPr lang="en-US" sz="1000" b="0" i="0" dirty="0" err="1">
                <a:effectLst/>
                <a:latin typeface="Menlo" panose="020B0609030804020204" pitchFamily="49" charset="0"/>
              </a:rPr>
              <a:t>simulateSingleDosingSchedule</a:t>
            </a:r>
            <a:r>
              <a:rPr lang="en-US" sz="1000" b="0" i="0" dirty="0">
                <a:effectLst/>
                <a:latin typeface="Menlo" panose="020B0609030804020204" pitchFamily="49" charset="0"/>
              </a:rPr>
              <a:t>(</a:t>
            </a:r>
            <a:r>
              <a:rPr lang="en-US" sz="1000" b="0" i="0" dirty="0" err="1">
                <a:effectLst/>
                <a:latin typeface="Menlo" panose="020B0609030804020204" pitchFamily="49" charset="0"/>
              </a:rPr>
              <a:t>t,v</a:t>
            </a:r>
            <a:r>
              <a:rPr lang="en-US" sz="1000" b="0" i="0" dirty="0">
                <a:effectLst/>
                <a:latin typeface="Menlo" panose="020B0609030804020204" pitchFamily="49" charset="0"/>
              </a:rPr>
              <a:t>(1,:),d(1,:),[],alpha25);</a:t>
            </a:r>
          </a:p>
          <a:p>
            <a:pPr lvl="1"/>
            <a:br>
              <a:rPr lang="en-US" sz="1000" b="0" i="0" dirty="0">
                <a:effectLst/>
                <a:latin typeface="Menlo" panose="020B0609030804020204" pitchFamily="49" charset="0"/>
              </a:rPr>
            </a:br>
            <a:endParaRPr lang="en-US" sz="1000" b="0" i="0" dirty="0">
              <a:effectLst/>
              <a:latin typeface="Menlo" panose="020B0609030804020204" pitchFamily="49" charset="0"/>
            </a:endParaRPr>
          </a:p>
          <a:p>
            <a:pPr lvl="1"/>
            <a:r>
              <a:rPr lang="en-US" sz="10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uneven-high-dose</a:t>
            </a:r>
            <a:endParaRPr lang="en-US" sz="1000" b="0" i="0" dirty="0">
              <a:effectLst/>
              <a:latin typeface="Menlo" panose="020B0609030804020204" pitchFamily="49" charset="0"/>
            </a:endParaRPr>
          </a:p>
          <a:p>
            <a:pPr lvl="1"/>
            <a:r>
              <a:rPr lang="en-US" sz="1000" b="0" i="0" dirty="0">
                <a:effectLst/>
                <a:latin typeface="Menlo" panose="020B0609030804020204" pitchFamily="49" charset="0"/>
              </a:rPr>
              <a:t>[t,v2] = </a:t>
            </a:r>
            <a:r>
              <a:rPr lang="en-US" sz="1000" b="0" i="0" dirty="0" err="1">
                <a:effectLst/>
                <a:latin typeface="Menlo" panose="020B0609030804020204" pitchFamily="49" charset="0"/>
              </a:rPr>
              <a:t>simulateSingleDosingSchedule</a:t>
            </a:r>
            <a:r>
              <a:rPr lang="en-US" sz="1000" b="0" i="0" dirty="0">
                <a:effectLst/>
                <a:latin typeface="Menlo" panose="020B0609030804020204" pitchFamily="49" charset="0"/>
              </a:rPr>
              <a:t>(</a:t>
            </a:r>
            <a:r>
              <a:rPr lang="en-US" sz="1000" b="0" i="0" dirty="0" err="1">
                <a:effectLst/>
                <a:latin typeface="Menlo" panose="020B0609030804020204" pitchFamily="49" charset="0"/>
              </a:rPr>
              <a:t>t,v</a:t>
            </a:r>
            <a:r>
              <a:rPr lang="en-US" sz="1000" b="0" i="0" dirty="0">
                <a:effectLst/>
                <a:latin typeface="Menlo" panose="020B0609030804020204" pitchFamily="49" charset="0"/>
              </a:rPr>
              <a:t>(2,:),d(2,:),alpha0,alpha50);</a:t>
            </a:r>
            <a:br>
              <a:rPr lang="en-US" sz="1000" b="0" i="0" dirty="0">
                <a:effectLst/>
                <a:latin typeface="Menlo" panose="020B0609030804020204" pitchFamily="49" charset="0"/>
              </a:rPr>
            </a:br>
            <a:endParaRPr lang="en-US" sz="1000" b="0" i="0" dirty="0">
              <a:effectLst/>
              <a:latin typeface="Menlo" panose="020B0609030804020204" pitchFamily="49" charset="0"/>
            </a:endParaRPr>
          </a:p>
          <a:p>
            <a:pPr lvl="1"/>
            <a:r>
              <a:rPr lang="en-US" sz="10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% even-low-dose</a:t>
            </a:r>
            <a:endParaRPr lang="en-US" sz="1000" b="0" i="0" dirty="0">
              <a:effectLst/>
              <a:latin typeface="Menlo" panose="020B0609030804020204" pitchFamily="49" charset="0"/>
            </a:endParaRPr>
          </a:p>
          <a:p>
            <a:pPr lvl="1"/>
            <a:r>
              <a:rPr lang="en-US" sz="1000" b="0" i="0" dirty="0">
                <a:effectLst/>
                <a:latin typeface="Menlo" panose="020B0609030804020204" pitchFamily="49" charset="0"/>
              </a:rPr>
              <a:t>[t,v3] = </a:t>
            </a:r>
            <a:r>
              <a:rPr lang="en-US" sz="1000" b="0" i="0" dirty="0" err="1">
                <a:effectLst/>
                <a:latin typeface="Menlo" panose="020B0609030804020204" pitchFamily="49" charset="0"/>
              </a:rPr>
              <a:t>simulateSingleDosingSchedule</a:t>
            </a:r>
            <a:r>
              <a:rPr lang="en-US" sz="1000" b="0" i="0" dirty="0">
                <a:effectLst/>
                <a:latin typeface="Menlo" panose="020B0609030804020204" pitchFamily="49" charset="0"/>
              </a:rPr>
              <a:t>(</a:t>
            </a:r>
            <a:r>
              <a:rPr lang="en-US" sz="1000" b="0" i="0" dirty="0" err="1">
                <a:effectLst/>
                <a:latin typeface="Menlo" panose="020B0609030804020204" pitchFamily="49" charset="0"/>
              </a:rPr>
              <a:t>t,v</a:t>
            </a:r>
            <a:r>
              <a:rPr lang="en-US" sz="1000" b="0" i="0" dirty="0">
                <a:effectLst/>
                <a:latin typeface="Menlo" panose="020B0609030804020204" pitchFamily="49" charset="0"/>
              </a:rPr>
              <a:t>(3,:),d(3,:),[],</a:t>
            </a:r>
            <a:r>
              <a:rPr lang="en-US" sz="1000" b="0" i="0">
                <a:effectLst/>
                <a:latin typeface="Menlo" panose="020B0609030804020204" pitchFamily="49" charset="0"/>
              </a:rPr>
              <a:t>alpha12);</a:t>
            </a:r>
            <a:br>
              <a:rPr lang="en-US" sz="1000" b="0" i="0" dirty="0">
                <a:effectLst/>
                <a:latin typeface="Menlo" panose="020B0609030804020204" pitchFamily="49" charset="0"/>
              </a:rPr>
            </a:br>
            <a:endParaRPr lang="en-US" sz="1000" b="0" i="0" dirty="0">
              <a:effectLst/>
              <a:latin typeface="Menlo" panose="020B0609030804020204" pitchFamily="49" charset="0"/>
            </a:endParaRPr>
          </a:p>
          <a:p>
            <a:pPr lvl="1"/>
            <a:r>
              <a:rPr lang="en-US" sz="10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uneven-low-dose</a:t>
            </a:r>
            <a:endParaRPr lang="en-US" sz="1000" b="0" i="0" dirty="0">
              <a:effectLst/>
              <a:latin typeface="Menlo" panose="020B0609030804020204" pitchFamily="49" charset="0"/>
            </a:endParaRPr>
          </a:p>
          <a:p>
            <a:pPr lvl="1"/>
            <a:r>
              <a:rPr lang="en-US" sz="1000" b="0" i="0" dirty="0">
                <a:effectLst/>
                <a:latin typeface="Menlo" panose="020B0609030804020204" pitchFamily="49" charset="0"/>
              </a:rPr>
              <a:t>[t,v4] = </a:t>
            </a:r>
            <a:r>
              <a:rPr lang="en-US" sz="1000" b="0" i="0" dirty="0" err="1">
                <a:effectLst/>
                <a:latin typeface="Menlo" panose="020B0609030804020204" pitchFamily="49" charset="0"/>
              </a:rPr>
              <a:t>simulateSingleDosingSchedule</a:t>
            </a:r>
            <a:r>
              <a:rPr lang="en-US" sz="1000" b="0" i="0" dirty="0">
                <a:effectLst/>
                <a:latin typeface="Menlo" panose="020B0609030804020204" pitchFamily="49" charset="0"/>
              </a:rPr>
              <a:t>(</a:t>
            </a:r>
            <a:r>
              <a:rPr lang="en-US" sz="1000" b="0" i="0" dirty="0" err="1">
                <a:effectLst/>
                <a:latin typeface="Menlo" panose="020B0609030804020204" pitchFamily="49" charset="0"/>
              </a:rPr>
              <a:t>t,v</a:t>
            </a:r>
            <a:r>
              <a:rPr lang="en-US" sz="1000" b="0" i="0" dirty="0">
                <a:effectLst/>
                <a:latin typeface="Menlo" panose="020B0609030804020204" pitchFamily="49" charset="0"/>
              </a:rPr>
              <a:t>(4,:),d(4,:),alpha0,alpha25);</a:t>
            </a:r>
          </a:p>
          <a:p>
            <a:pPr lvl="1"/>
            <a:br>
              <a:rPr lang="en-US" sz="1000" b="0" i="0" dirty="0">
                <a:effectLst/>
                <a:latin typeface="Menlo" panose="020B0609030804020204" pitchFamily="49" charset="0"/>
              </a:rPr>
            </a:br>
            <a:endParaRPr lang="en-US" sz="1000" b="0" i="0" dirty="0">
              <a:effectLst/>
              <a:latin typeface="Menlo" panose="020B0609030804020204" pitchFamily="49" charset="0"/>
            </a:endParaRPr>
          </a:p>
          <a:p>
            <a:pPr lvl="1"/>
            <a:r>
              <a:rPr lang="en-US" sz="10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combine the results into a single matrix</a:t>
            </a:r>
            <a:endParaRPr lang="en-US" sz="1000" b="0" i="0" dirty="0">
              <a:effectLst/>
              <a:latin typeface="Menlo" panose="020B0609030804020204" pitchFamily="49" charset="0"/>
            </a:endParaRPr>
          </a:p>
          <a:p>
            <a:pPr lvl="1"/>
            <a:r>
              <a:rPr lang="en-US" sz="1000" b="0" i="0" dirty="0">
                <a:effectLst/>
                <a:latin typeface="Menlo" panose="020B0609030804020204" pitchFamily="49" charset="0"/>
              </a:rPr>
              <a:t>t=[</a:t>
            </a:r>
            <a:r>
              <a:rPr lang="en-US" sz="1000" b="0" i="0" dirty="0" err="1">
                <a:effectLst/>
                <a:latin typeface="Menlo" panose="020B0609030804020204" pitchFamily="49" charset="0"/>
              </a:rPr>
              <a:t>t;t;t;t</a:t>
            </a:r>
            <a:r>
              <a:rPr lang="en-US" sz="1000" b="0" i="0" dirty="0">
                <a:effectLst/>
                <a:latin typeface="Menlo" panose="020B0609030804020204" pitchFamily="49" charset="0"/>
              </a:rPr>
              <a:t>];</a:t>
            </a:r>
          </a:p>
          <a:p>
            <a:pPr lvl="1"/>
            <a:r>
              <a:rPr lang="en-US" sz="1000" b="0" i="0" dirty="0">
                <a:effectLst/>
                <a:latin typeface="Menlo" panose="020B0609030804020204" pitchFamily="49" charset="0"/>
              </a:rPr>
              <a:t>volume = [v1;v2;v3;v4];</a:t>
            </a:r>
          </a:p>
          <a:p>
            <a:br>
              <a:rPr lang="en-US" sz="1000" b="0" i="0" dirty="0">
                <a:effectLst/>
                <a:latin typeface="Menlo" panose="020B0609030804020204" pitchFamily="49" charset="0"/>
              </a:rPr>
            </a:br>
            <a:endParaRPr lang="en-US" sz="1000" b="0" i="0" dirty="0">
              <a:effectLst/>
              <a:latin typeface="Menlo" panose="020B0609030804020204" pitchFamily="49" charset="0"/>
            </a:endParaRPr>
          </a:p>
          <a:p>
            <a:r>
              <a:rPr lang="en-US" sz="1000" b="0" i="0" dirty="0">
                <a:solidFill>
                  <a:srgbClr val="0E00FF"/>
                </a:solidFill>
                <a:effectLst/>
                <a:latin typeface="Menlo" panose="020B0609030804020204" pitchFamily="49" charset="0"/>
              </a:rPr>
              <a:t>end</a:t>
            </a:r>
            <a:endParaRPr lang="en-US" sz="1000" b="0" i="0" dirty="0">
              <a:effectLst/>
              <a:latin typeface="Menlo" panose="020B060903080402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ACDF48-F804-A4D7-685B-F5884B4A7C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147" t="17248" b="41338"/>
          <a:stretch/>
        </p:blipFill>
        <p:spPr>
          <a:xfrm>
            <a:off x="6956593" y="4436636"/>
            <a:ext cx="4917233" cy="21673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0594B7-ABF9-DAD9-1570-408CA4F9D3CC}"/>
              </a:ext>
            </a:extLst>
          </p:cNvPr>
          <p:cNvSpPr txBox="1"/>
          <p:nvPr/>
        </p:nvSpPr>
        <p:spPr>
          <a:xfrm>
            <a:off x="8296246" y="1258640"/>
            <a:ext cx="1979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Two cell state model: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A8BEB5-99C3-9A9A-7225-563C5D9297C3}"/>
              </a:ext>
            </a:extLst>
          </p:cNvPr>
          <p:cNvSpPr txBox="1"/>
          <p:nvPr/>
        </p:nvSpPr>
        <p:spPr>
          <a:xfrm>
            <a:off x="7318029" y="1883229"/>
            <a:ext cx="9782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Unaffected</a:t>
            </a:r>
          </a:p>
          <a:p>
            <a:pPr algn="r"/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Affected</a:t>
            </a:r>
          </a:p>
          <a:p>
            <a:pPr algn="r"/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EC50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7227CE-01D8-432E-D1CD-30AF449A5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4409" y="1716319"/>
            <a:ext cx="3245156" cy="134662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755D4AC-032C-5D02-2765-CE8E3FAA967B}"/>
              </a:ext>
            </a:extLst>
          </p:cNvPr>
          <p:cNvSpPr/>
          <p:nvPr/>
        </p:nvSpPr>
        <p:spPr>
          <a:xfrm>
            <a:off x="8296246" y="2641600"/>
            <a:ext cx="1491221" cy="541867"/>
          </a:xfrm>
          <a:prstGeom prst="round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600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80A949AB-6230-8D4B-845F-D3F02C1FBF00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10EDA07-0106-BA42-8AD9-495578B3DA9E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110" name="TextBox 13">
            <a:extLst>
              <a:ext uri="{FF2B5EF4-FFF2-40B4-BE49-F238E27FC236}">
                <a16:creationId xmlns:a16="http://schemas.microsoft.com/office/drawing/2014/main" id="{1F0D2C3A-CAC7-1249-B19C-E41A72C2D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90637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Exposure-response curves for targeted therapies</a:t>
            </a:r>
            <a:endParaRPr lang="en-US" altLang="en-US" sz="3200" b="1" i="1" dirty="0">
              <a:solidFill>
                <a:schemeClr val="bg1"/>
              </a:solidFill>
              <a:latin typeface="Arial" panose="020B0604020202020204" pitchFamily="34" charset="0"/>
              <a:ea typeface="Adobe Caslon Pro" panose="0205050205050A020403" pitchFamily="18" charset="0"/>
              <a:cs typeface="Arial" panose="020B0604020202020204" pitchFamily="34" charset="0"/>
            </a:endParaRPr>
          </a:p>
        </p:txBody>
      </p:sp>
      <p:pic>
        <p:nvPicPr>
          <p:cNvPr id="118" name="droppedImage.pdf">
            <a:extLst>
              <a:ext uri="{FF2B5EF4-FFF2-40B4-BE49-F238E27FC236}">
                <a16:creationId xmlns:a16="http://schemas.microsoft.com/office/drawing/2014/main" id="{B7D781CB-8ED3-064C-AFA8-57A3D0E98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04C2AAC-FD66-3915-661C-E73F85CCE712}"/>
              </a:ext>
            </a:extLst>
          </p:cNvPr>
          <p:cNvGrpSpPr/>
          <p:nvPr/>
        </p:nvGrpSpPr>
        <p:grpSpPr>
          <a:xfrm>
            <a:off x="6862669" y="1922923"/>
            <a:ext cx="3092840" cy="2465311"/>
            <a:chOff x="6457269" y="1228410"/>
            <a:chExt cx="4262338" cy="339751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109B9FD-1570-84F7-43C4-562E1961A9E8}"/>
                </a:ext>
              </a:extLst>
            </p:cNvPr>
            <p:cNvCxnSpPr>
              <a:cxnSpLocks/>
            </p:cNvCxnSpPr>
            <p:nvPr/>
          </p:nvCxnSpPr>
          <p:spPr>
            <a:xfrm>
              <a:off x="6853117" y="1412234"/>
              <a:ext cx="10629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72056B2-C816-F4C9-5F1A-F448E30B8102}"/>
                </a:ext>
              </a:extLst>
            </p:cNvPr>
            <p:cNvCxnSpPr>
              <a:cxnSpLocks/>
            </p:cNvCxnSpPr>
            <p:nvPr/>
          </p:nvCxnSpPr>
          <p:spPr>
            <a:xfrm>
              <a:off x="6853116" y="2199198"/>
              <a:ext cx="10629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7E48907-CE32-A1CA-8A89-199538EFEF14}"/>
                </a:ext>
              </a:extLst>
            </p:cNvPr>
            <p:cNvCxnSpPr>
              <a:cxnSpLocks/>
            </p:cNvCxnSpPr>
            <p:nvPr/>
          </p:nvCxnSpPr>
          <p:spPr>
            <a:xfrm>
              <a:off x="6853116" y="3773130"/>
              <a:ext cx="10629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4F6F07C-4681-D8A1-860A-0C077D93E35F}"/>
                </a:ext>
              </a:extLst>
            </p:cNvPr>
            <p:cNvCxnSpPr>
              <a:cxnSpLocks/>
            </p:cNvCxnSpPr>
            <p:nvPr/>
          </p:nvCxnSpPr>
          <p:spPr>
            <a:xfrm>
              <a:off x="6853116" y="4560095"/>
              <a:ext cx="10629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E8E7388-9B60-3F25-6651-D54CB94B0091}"/>
                </a:ext>
              </a:extLst>
            </p:cNvPr>
            <p:cNvSpPr txBox="1"/>
            <p:nvPr/>
          </p:nvSpPr>
          <p:spPr>
            <a:xfrm>
              <a:off x="6583288" y="4395096"/>
              <a:ext cx="248786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4529C2B-4671-F1FF-4D9D-0193FA2FD7C1}"/>
                </a:ext>
              </a:extLst>
            </p:cNvPr>
            <p:cNvSpPr txBox="1"/>
            <p:nvPr/>
          </p:nvSpPr>
          <p:spPr>
            <a:xfrm>
              <a:off x="6616546" y="3613143"/>
              <a:ext cx="342860" cy="318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4E9E92A-31D1-889F-3296-B989C2A6FA4F}"/>
                </a:ext>
              </a:extLst>
            </p:cNvPr>
            <p:cNvSpPr txBox="1"/>
            <p:nvPr/>
          </p:nvSpPr>
          <p:spPr>
            <a:xfrm>
              <a:off x="6528891" y="2035778"/>
              <a:ext cx="431227" cy="318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64DB73D-FBEF-EFE2-C081-0D0C9B2E6939}"/>
                </a:ext>
              </a:extLst>
            </p:cNvPr>
            <p:cNvSpPr txBox="1"/>
            <p:nvPr/>
          </p:nvSpPr>
          <p:spPr>
            <a:xfrm>
              <a:off x="6457269" y="1266667"/>
              <a:ext cx="431227" cy="318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30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CA71875-51FA-B6B5-12FF-70C14FD01A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4737" y="1228410"/>
              <a:ext cx="0" cy="33596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9608363-B9AD-1693-2A74-5F9ABA17FCDD}"/>
                </a:ext>
              </a:extLst>
            </p:cNvPr>
            <p:cNvCxnSpPr>
              <a:cxnSpLocks/>
            </p:cNvCxnSpPr>
            <p:nvPr/>
          </p:nvCxnSpPr>
          <p:spPr>
            <a:xfrm>
              <a:off x="6964736" y="4573098"/>
              <a:ext cx="375487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CF98A15-62CE-22E9-0195-8BB8D6F0B622}"/>
                </a:ext>
              </a:extLst>
            </p:cNvPr>
            <p:cNvCxnSpPr>
              <a:cxnSpLocks/>
            </p:cNvCxnSpPr>
            <p:nvPr/>
          </p:nvCxnSpPr>
          <p:spPr>
            <a:xfrm>
              <a:off x="6853116" y="2986164"/>
              <a:ext cx="10629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2C5E3F8-D421-6E67-2DEE-C27308D1731E}"/>
                </a:ext>
              </a:extLst>
            </p:cNvPr>
            <p:cNvSpPr txBox="1"/>
            <p:nvPr/>
          </p:nvSpPr>
          <p:spPr>
            <a:xfrm>
              <a:off x="6499425" y="2822741"/>
              <a:ext cx="475410" cy="318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4C902E2-B177-CC21-F902-C5AD1372AB7E}"/>
              </a:ext>
            </a:extLst>
          </p:cNvPr>
          <p:cNvSpPr txBox="1"/>
          <p:nvPr/>
        </p:nvSpPr>
        <p:spPr>
          <a:xfrm rot="16200000">
            <a:off x="5535700" y="2971378"/>
            <a:ext cx="2292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Toxicity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response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20A340-A058-8AE7-F071-8D12C7D9722D}"/>
              </a:ext>
            </a:extLst>
          </p:cNvPr>
          <p:cNvSpPr txBox="1"/>
          <p:nvPr/>
        </p:nvSpPr>
        <p:spPr>
          <a:xfrm>
            <a:off x="8089574" y="4900038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dose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C1D53DB-9EAC-C2DA-F655-57AD0B567E73}"/>
              </a:ext>
            </a:extLst>
          </p:cNvPr>
          <p:cNvSpPr/>
          <p:nvPr/>
        </p:nvSpPr>
        <p:spPr>
          <a:xfrm rot="6087242" flipV="1">
            <a:off x="7313933" y="2499015"/>
            <a:ext cx="2171508" cy="1930140"/>
          </a:xfrm>
          <a:custGeom>
            <a:avLst/>
            <a:gdLst>
              <a:gd name="connsiteX0" fmla="*/ 0 w 7293254"/>
              <a:gd name="connsiteY0" fmla="*/ 2766213 h 2766213"/>
              <a:gd name="connsiteX1" fmla="*/ 2121408 w 7293254"/>
              <a:gd name="connsiteY1" fmla="*/ 2644293 h 2766213"/>
              <a:gd name="connsiteX2" fmla="*/ 3584448 w 7293254"/>
              <a:gd name="connsiteY2" fmla="*/ 1522629 h 2766213"/>
              <a:gd name="connsiteX3" fmla="*/ 4937760 w 7293254"/>
              <a:gd name="connsiteY3" fmla="*/ 266853 h 2766213"/>
              <a:gd name="connsiteX4" fmla="*/ 7071360 w 7293254"/>
              <a:gd name="connsiteY4" fmla="*/ 10821 h 2766213"/>
              <a:gd name="connsiteX5" fmla="*/ 7120128 w 7293254"/>
              <a:gd name="connsiteY5" fmla="*/ 71781 h 2766213"/>
              <a:gd name="connsiteX0" fmla="*/ 0 w 7293254"/>
              <a:gd name="connsiteY0" fmla="*/ 2766213 h 2766213"/>
              <a:gd name="connsiteX1" fmla="*/ 2121408 w 7293254"/>
              <a:gd name="connsiteY1" fmla="*/ 2644293 h 2766213"/>
              <a:gd name="connsiteX2" fmla="*/ 3584448 w 7293254"/>
              <a:gd name="connsiteY2" fmla="*/ 1522629 h 2766213"/>
              <a:gd name="connsiteX3" fmla="*/ 4937760 w 7293254"/>
              <a:gd name="connsiteY3" fmla="*/ 266853 h 2766213"/>
              <a:gd name="connsiteX4" fmla="*/ 7071360 w 7293254"/>
              <a:gd name="connsiteY4" fmla="*/ 10821 h 2766213"/>
              <a:gd name="connsiteX5" fmla="*/ 7120128 w 7293254"/>
              <a:gd name="connsiteY5" fmla="*/ 71781 h 2766213"/>
              <a:gd name="connsiteX0" fmla="*/ 0 w 7293254"/>
              <a:gd name="connsiteY0" fmla="*/ 2766213 h 2766213"/>
              <a:gd name="connsiteX1" fmla="*/ 2121408 w 7293254"/>
              <a:gd name="connsiteY1" fmla="*/ 2644293 h 2766213"/>
              <a:gd name="connsiteX2" fmla="*/ 3584448 w 7293254"/>
              <a:gd name="connsiteY2" fmla="*/ 1522629 h 2766213"/>
              <a:gd name="connsiteX3" fmla="*/ 4937760 w 7293254"/>
              <a:gd name="connsiteY3" fmla="*/ 266853 h 2766213"/>
              <a:gd name="connsiteX4" fmla="*/ 7071360 w 7293254"/>
              <a:gd name="connsiteY4" fmla="*/ 10821 h 2766213"/>
              <a:gd name="connsiteX5" fmla="*/ 7120128 w 7293254"/>
              <a:gd name="connsiteY5" fmla="*/ 71781 h 2766213"/>
              <a:gd name="connsiteX0" fmla="*/ 0 w 7293254"/>
              <a:gd name="connsiteY0" fmla="*/ 2766213 h 2766213"/>
              <a:gd name="connsiteX1" fmla="*/ 3584448 w 7293254"/>
              <a:gd name="connsiteY1" fmla="*/ 1522629 h 2766213"/>
              <a:gd name="connsiteX2" fmla="*/ 4937760 w 7293254"/>
              <a:gd name="connsiteY2" fmla="*/ 266853 h 2766213"/>
              <a:gd name="connsiteX3" fmla="*/ 7071360 w 7293254"/>
              <a:gd name="connsiteY3" fmla="*/ 10821 h 2766213"/>
              <a:gd name="connsiteX4" fmla="*/ 7120128 w 7293254"/>
              <a:gd name="connsiteY4" fmla="*/ 71781 h 2766213"/>
              <a:gd name="connsiteX0" fmla="*/ 0 w 7293254"/>
              <a:gd name="connsiteY0" fmla="*/ 2766213 h 2766213"/>
              <a:gd name="connsiteX1" fmla="*/ 3584448 w 7293254"/>
              <a:gd name="connsiteY1" fmla="*/ 1522629 h 2766213"/>
              <a:gd name="connsiteX2" fmla="*/ 4937760 w 7293254"/>
              <a:gd name="connsiteY2" fmla="*/ 266853 h 2766213"/>
              <a:gd name="connsiteX3" fmla="*/ 7071360 w 7293254"/>
              <a:gd name="connsiteY3" fmla="*/ 10821 h 2766213"/>
              <a:gd name="connsiteX4" fmla="*/ 7120128 w 7293254"/>
              <a:gd name="connsiteY4" fmla="*/ 71781 h 2766213"/>
              <a:gd name="connsiteX0" fmla="*/ 0 w 7293254"/>
              <a:gd name="connsiteY0" fmla="*/ 2766213 h 2790290"/>
              <a:gd name="connsiteX1" fmla="*/ 3584448 w 7293254"/>
              <a:gd name="connsiteY1" fmla="*/ 1522629 h 2790290"/>
              <a:gd name="connsiteX2" fmla="*/ 4937760 w 7293254"/>
              <a:gd name="connsiteY2" fmla="*/ 266853 h 2790290"/>
              <a:gd name="connsiteX3" fmla="*/ 7071360 w 7293254"/>
              <a:gd name="connsiteY3" fmla="*/ 10821 h 2790290"/>
              <a:gd name="connsiteX4" fmla="*/ 7120128 w 7293254"/>
              <a:gd name="connsiteY4" fmla="*/ 71781 h 2790290"/>
              <a:gd name="connsiteX0" fmla="*/ 0 w 7293254"/>
              <a:gd name="connsiteY0" fmla="*/ 2766213 h 2801415"/>
              <a:gd name="connsiteX1" fmla="*/ 2816352 w 7293254"/>
              <a:gd name="connsiteY1" fmla="*/ 1559205 h 2801415"/>
              <a:gd name="connsiteX2" fmla="*/ 4937760 w 7293254"/>
              <a:gd name="connsiteY2" fmla="*/ 266853 h 2801415"/>
              <a:gd name="connsiteX3" fmla="*/ 7071360 w 7293254"/>
              <a:gd name="connsiteY3" fmla="*/ 10821 h 2801415"/>
              <a:gd name="connsiteX4" fmla="*/ 7120128 w 7293254"/>
              <a:gd name="connsiteY4" fmla="*/ 71781 h 2801415"/>
              <a:gd name="connsiteX0" fmla="*/ 0 w 7293254"/>
              <a:gd name="connsiteY0" fmla="*/ 2766213 h 2766213"/>
              <a:gd name="connsiteX1" fmla="*/ 2816352 w 7293254"/>
              <a:gd name="connsiteY1" fmla="*/ 1559205 h 2766213"/>
              <a:gd name="connsiteX2" fmla="*/ 7071360 w 7293254"/>
              <a:gd name="connsiteY2" fmla="*/ 10821 h 2766213"/>
              <a:gd name="connsiteX3" fmla="*/ 7120128 w 7293254"/>
              <a:gd name="connsiteY3" fmla="*/ 71781 h 2766213"/>
              <a:gd name="connsiteX0" fmla="*/ 0 w 7071360"/>
              <a:gd name="connsiteY0" fmla="*/ 2755392 h 2755392"/>
              <a:gd name="connsiteX1" fmla="*/ 2816352 w 7071360"/>
              <a:gd name="connsiteY1" fmla="*/ 1548384 h 2755392"/>
              <a:gd name="connsiteX2" fmla="*/ 7071360 w 7071360"/>
              <a:gd name="connsiteY2" fmla="*/ 0 h 2755392"/>
              <a:gd name="connsiteX0" fmla="*/ 0 w 7071360"/>
              <a:gd name="connsiteY0" fmla="*/ 2755392 h 2755392"/>
              <a:gd name="connsiteX1" fmla="*/ 2816352 w 7071360"/>
              <a:gd name="connsiteY1" fmla="*/ 1548384 h 2755392"/>
              <a:gd name="connsiteX2" fmla="*/ 7071360 w 7071360"/>
              <a:gd name="connsiteY2" fmla="*/ 0 h 2755392"/>
              <a:gd name="connsiteX0" fmla="*/ 0 w 7071360"/>
              <a:gd name="connsiteY0" fmla="*/ 2755392 h 2755392"/>
              <a:gd name="connsiteX1" fmla="*/ 2816352 w 7071360"/>
              <a:gd name="connsiteY1" fmla="*/ 1548384 h 2755392"/>
              <a:gd name="connsiteX2" fmla="*/ 7071360 w 7071360"/>
              <a:gd name="connsiteY2" fmla="*/ 0 h 2755392"/>
              <a:gd name="connsiteX0" fmla="*/ 0 w 5754624"/>
              <a:gd name="connsiteY0" fmla="*/ 2682240 h 2682240"/>
              <a:gd name="connsiteX1" fmla="*/ 2816352 w 5754624"/>
              <a:gd name="connsiteY1" fmla="*/ 1475232 h 2682240"/>
              <a:gd name="connsiteX2" fmla="*/ 5754624 w 5754624"/>
              <a:gd name="connsiteY2" fmla="*/ 0 h 2682240"/>
              <a:gd name="connsiteX0" fmla="*/ 0 w 5754624"/>
              <a:gd name="connsiteY0" fmla="*/ 2682240 h 2682240"/>
              <a:gd name="connsiteX1" fmla="*/ 2816352 w 5754624"/>
              <a:gd name="connsiteY1" fmla="*/ 1475232 h 2682240"/>
              <a:gd name="connsiteX2" fmla="*/ 5754624 w 5754624"/>
              <a:gd name="connsiteY2" fmla="*/ 0 h 2682240"/>
              <a:gd name="connsiteX0" fmla="*/ 0 w 5709645"/>
              <a:gd name="connsiteY0" fmla="*/ 1786617 h 1786617"/>
              <a:gd name="connsiteX1" fmla="*/ 2816352 w 5709645"/>
              <a:gd name="connsiteY1" fmla="*/ 579609 h 1786617"/>
              <a:gd name="connsiteX2" fmla="*/ 5709645 w 5709645"/>
              <a:gd name="connsiteY2" fmla="*/ 17961 h 1786617"/>
              <a:gd name="connsiteX0" fmla="*/ 0 w 5709645"/>
              <a:gd name="connsiteY0" fmla="*/ 1822945 h 1822945"/>
              <a:gd name="connsiteX1" fmla="*/ 2816352 w 5709645"/>
              <a:gd name="connsiteY1" fmla="*/ 615937 h 1822945"/>
              <a:gd name="connsiteX2" fmla="*/ 5709645 w 5709645"/>
              <a:gd name="connsiteY2" fmla="*/ 54289 h 1822945"/>
              <a:gd name="connsiteX0" fmla="*/ 0 w 3618107"/>
              <a:gd name="connsiteY0" fmla="*/ 1693680 h 1693680"/>
              <a:gd name="connsiteX1" fmla="*/ 2816352 w 3618107"/>
              <a:gd name="connsiteY1" fmla="*/ 486672 h 1693680"/>
              <a:gd name="connsiteX2" fmla="*/ 3618107 w 3618107"/>
              <a:gd name="connsiteY2" fmla="*/ 219229 h 1693680"/>
              <a:gd name="connsiteX0" fmla="*/ 0 w 3629511"/>
              <a:gd name="connsiteY0" fmla="*/ 1563859 h 1563859"/>
              <a:gd name="connsiteX1" fmla="*/ 2816352 w 3629511"/>
              <a:gd name="connsiteY1" fmla="*/ 356851 h 1563859"/>
              <a:gd name="connsiteX2" fmla="*/ 3618107 w 3629511"/>
              <a:gd name="connsiteY2" fmla="*/ 89408 h 1563859"/>
              <a:gd name="connsiteX0" fmla="*/ 0 w 2816352"/>
              <a:gd name="connsiteY0" fmla="*/ 1207008 h 1207008"/>
              <a:gd name="connsiteX1" fmla="*/ 2816352 w 2816352"/>
              <a:gd name="connsiteY1" fmla="*/ 0 h 120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16352" h="1207008">
                <a:moveTo>
                  <a:pt x="0" y="1207008"/>
                </a:moveTo>
                <a:cubicBezTo>
                  <a:pt x="954024" y="1130808"/>
                  <a:pt x="2381504" y="946912"/>
                  <a:pt x="2816352" y="0"/>
                </a:cubicBezTo>
              </a:path>
            </a:pathLst>
          </a:cu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B8F25F2-0F2A-C223-7BE4-D98320BCD49E}"/>
              </a:ext>
            </a:extLst>
          </p:cNvPr>
          <p:cNvCxnSpPr>
            <a:cxnSpLocks/>
          </p:cNvCxnSpPr>
          <p:nvPr/>
        </p:nvCxnSpPr>
        <p:spPr>
          <a:xfrm rot="16200000">
            <a:off x="8461386" y="4402919"/>
            <a:ext cx="771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6CEEAFE-F274-EA1B-E48B-A97D7F95EEFE}"/>
              </a:ext>
            </a:extLst>
          </p:cNvPr>
          <p:cNvCxnSpPr>
            <a:cxnSpLocks/>
          </p:cNvCxnSpPr>
          <p:nvPr/>
        </p:nvCxnSpPr>
        <p:spPr>
          <a:xfrm rot="16200000">
            <a:off x="9228061" y="4387019"/>
            <a:ext cx="771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C2AA1-288E-487E-0EB7-F4EF38E5BBBA}"/>
              </a:ext>
            </a:extLst>
          </p:cNvPr>
          <p:cNvCxnSpPr>
            <a:cxnSpLocks/>
          </p:cNvCxnSpPr>
          <p:nvPr/>
        </p:nvCxnSpPr>
        <p:spPr>
          <a:xfrm rot="16200000">
            <a:off x="7569645" y="4402919"/>
            <a:ext cx="771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72D4EFB-A996-4F4E-6DF6-1218A3803D8A}"/>
              </a:ext>
            </a:extLst>
          </p:cNvPr>
          <p:cNvSpPr txBox="1"/>
          <p:nvPr/>
        </p:nvSpPr>
        <p:spPr>
          <a:xfrm>
            <a:off x="7298364" y="4499928"/>
            <a:ext cx="2873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100	200	300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67B3E9E-DDA2-8AB9-DFDF-7C5A72AC559A}"/>
              </a:ext>
            </a:extLst>
          </p:cNvPr>
          <p:cNvGrpSpPr/>
          <p:nvPr/>
        </p:nvGrpSpPr>
        <p:grpSpPr>
          <a:xfrm>
            <a:off x="1267305" y="1927139"/>
            <a:ext cx="3092840" cy="2465311"/>
            <a:chOff x="6457269" y="1228410"/>
            <a:chExt cx="4262338" cy="3397519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E19CD7C-FEE4-E8FE-AAD0-17DDCB5EF30A}"/>
                </a:ext>
              </a:extLst>
            </p:cNvPr>
            <p:cNvCxnSpPr>
              <a:cxnSpLocks/>
            </p:cNvCxnSpPr>
            <p:nvPr/>
          </p:nvCxnSpPr>
          <p:spPr>
            <a:xfrm>
              <a:off x="6853117" y="1412234"/>
              <a:ext cx="10629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E9FB1A0-5F68-CCAF-2CC9-BA549C1867A5}"/>
                </a:ext>
              </a:extLst>
            </p:cNvPr>
            <p:cNvCxnSpPr>
              <a:cxnSpLocks/>
            </p:cNvCxnSpPr>
            <p:nvPr/>
          </p:nvCxnSpPr>
          <p:spPr>
            <a:xfrm>
              <a:off x="6853116" y="2199198"/>
              <a:ext cx="10629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18138BE-E006-FFBD-1DE7-D348177F1B5A}"/>
                </a:ext>
              </a:extLst>
            </p:cNvPr>
            <p:cNvCxnSpPr>
              <a:cxnSpLocks/>
            </p:cNvCxnSpPr>
            <p:nvPr/>
          </p:nvCxnSpPr>
          <p:spPr>
            <a:xfrm>
              <a:off x="6853116" y="3773130"/>
              <a:ext cx="10629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D38C682-4A72-03BE-08E6-C0E92332B389}"/>
                </a:ext>
              </a:extLst>
            </p:cNvPr>
            <p:cNvCxnSpPr>
              <a:cxnSpLocks/>
            </p:cNvCxnSpPr>
            <p:nvPr/>
          </p:nvCxnSpPr>
          <p:spPr>
            <a:xfrm>
              <a:off x="6853116" y="4560095"/>
              <a:ext cx="10629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5118AAC-38F2-6C08-BDA8-D2203A53502A}"/>
                </a:ext>
              </a:extLst>
            </p:cNvPr>
            <p:cNvSpPr txBox="1"/>
            <p:nvPr/>
          </p:nvSpPr>
          <p:spPr>
            <a:xfrm>
              <a:off x="6583288" y="4395096"/>
              <a:ext cx="248786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A135818-2062-963B-D9FF-2603E38062EE}"/>
                </a:ext>
              </a:extLst>
            </p:cNvPr>
            <p:cNvSpPr txBox="1"/>
            <p:nvPr/>
          </p:nvSpPr>
          <p:spPr>
            <a:xfrm>
              <a:off x="6616546" y="3613143"/>
              <a:ext cx="342860" cy="318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38FF6E5-CBDA-739B-F47C-FB1C4F95BE48}"/>
                </a:ext>
              </a:extLst>
            </p:cNvPr>
            <p:cNvSpPr txBox="1"/>
            <p:nvPr/>
          </p:nvSpPr>
          <p:spPr>
            <a:xfrm>
              <a:off x="6528891" y="2035778"/>
              <a:ext cx="431227" cy="318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DD575F2-648D-BB4B-266C-972A8567C2CF}"/>
                </a:ext>
              </a:extLst>
            </p:cNvPr>
            <p:cNvSpPr txBox="1"/>
            <p:nvPr/>
          </p:nvSpPr>
          <p:spPr>
            <a:xfrm>
              <a:off x="6457269" y="1266667"/>
              <a:ext cx="431227" cy="318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30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AF5037C-1F75-216A-2CA7-F9246030E8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4737" y="1228410"/>
              <a:ext cx="0" cy="33596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EDE27F6-A013-E8D9-7173-CC0A582A2E8A}"/>
                </a:ext>
              </a:extLst>
            </p:cNvPr>
            <p:cNvCxnSpPr>
              <a:cxnSpLocks/>
            </p:cNvCxnSpPr>
            <p:nvPr/>
          </p:nvCxnSpPr>
          <p:spPr>
            <a:xfrm>
              <a:off x="6964736" y="4573098"/>
              <a:ext cx="375487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F6987A9-09AF-0A86-4A8B-97627A397A28}"/>
                </a:ext>
              </a:extLst>
            </p:cNvPr>
            <p:cNvCxnSpPr>
              <a:cxnSpLocks/>
            </p:cNvCxnSpPr>
            <p:nvPr/>
          </p:nvCxnSpPr>
          <p:spPr>
            <a:xfrm>
              <a:off x="6853116" y="2986164"/>
              <a:ext cx="10629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4AE5575-850F-7449-540D-7097F09AFC5F}"/>
                </a:ext>
              </a:extLst>
            </p:cNvPr>
            <p:cNvSpPr txBox="1"/>
            <p:nvPr/>
          </p:nvSpPr>
          <p:spPr>
            <a:xfrm>
              <a:off x="6499425" y="2822741"/>
              <a:ext cx="475410" cy="318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F4481B94-DE3C-C65E-9D81-B8058EE6D749}"/>
              </a:ext>
            </a:extLst>
          </p:cNvPr>
          <p:cNvSpPr txBox="1"/>
          <p:nvPr/>
        </p:nvSpPr>
        <p:spPr>
          <a:xfrm rot="16200000">
            <a:off x="-59886" y="2975594"/>
            <a:ext cx="2293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Toxicity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response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22E0C7F-D1A1-D2A5-5498-BE7FEE57D130}"/>
              </a:ext>
            </a:extLst>
          </p:cNvPr>
          <p:cNvSpPr txBox="1"/>
          <p:nvPr/>
        </p:nvSpPr>
        <p:spPr>
          <a:xfrm>
            <a:off x="2494210" y="4904254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dose</a:t>
            </a:r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DCF1E774-BFF4-469B-2286-6D862A15E445}"/>
              </a:ext>
            </a:extLst>
          </p:cNvPr>
          <p:cNvSpPr/>
          <p:nvPr/>
        </p:nvSpPr>
        <p:spPr>
          <a:xfrm rot="6087242" flipV="1">
            <a:off x="1610966" y="2371641"/>
            <a:ext cx="2440037" cy="1930140"/>
          </a:xfrm>
          <a:custGeom>
            <a:avLst/>
            <a:gdLst>
              <a:gd name="connsiteX0" fmla="*/ 0 w 7293254"/>
              <a:gd name="connsiteY0" fmla="*/ 2766213 h 2766213"/>
              <a:gd name="connsiteX1" fmla="*/ 2121408 w 7293254"/>
              <a:gd name="connsiteY1" fmla="*/ 2644293 h 2766213"/>
              <a:gd name="connsiteX2" fmla="*/ 3584448 w 7293254"/>
              <a:gd name="connsiteY2" fmla="*/ 1522629 h 2766213"/>
              <a:gd name="connsiteX3" fmla="*/ 4937760 w 7293254"/>
              <a:gd name="connsiteY3" fmla="*/ 266853 h 2766213"/>
              <a:gd name="connsiteX4" fmla="*/ 7071360 w 7293254"/>
              <a:gd name="connsiteY4" fmla="*/ 10821 h 2766213"/>
              <a:gd name="connsiteX5" fmla="*/ 7120128 w 7293254"/>
              <a:gd name="connsiteY5" fmla="*/ 71781 h 2766213"/>
              <a:gd name="connsiteX0" fmla="*/ 0 w 7293254"/>
              <a:gd name="connsiteY0" fmla="*/ 2766213 h 2766213"/>
              <a:gd name="connsiteX1" fmla="*/ 2121408 w 7293254"/>
              <a:gd name="connsiteY1" fmla="*/ 2644293 h 2766213"/>
              <a:gd name="connsiteX2" fmla="*/ 3584448 w 7293254"/>
              <a:gd name="connsiteY2" fmla="*/ 1522629 h 2766213"/>
              <a:gd name="connsiteX3" fmla="*/ 4937760 w 7293254"/>
              <a:gd name="connsiteY3" fmla="*/ 266853 h 2766213"/>
              <a:gd name="connsiteX4" fmla="*/ 7071360 w 7293254"/>
              <a:gd name="connsiteY4" fmla="*/ 10821 h 2766213"/>
              <a:gd name="connsiteX5" fmla="*/ 7120128 w 7293254"/>
              <a:gd name="connsiteY5" fmla="*/ 71781 h 2766213"/>
              <a:gd name="connsiteX0" fmla="*/ 0 w 7293254"/>
              <a:gd name="connsiteY0" fmla="*/ 2766213 h 2766213"/>
              <a:gd name="connsiteX1" fmla="*/ 2121408 w 7293254"/>
              <a:gd name="connsiteY1" fmla="*/ 2644293 h 2766213"/>
              <a:gd name="connsiteX2" fmla="*/ 3584448 w 7293254"/>
              <a:gd name="connsiteY2" fmla="*/ 1522629 h 2766213"/>
              <a:gd name="connsiteX3" fmla="*/ 4937760 w 7293254"/>
              <a:gd name="connsiteY3" fmla="*/ 266853 h 2766213"/>
              <a:gd name="connsiteX4" fmla="*/ 7071360 w 7293254"/>
              <a:gd name="connsiteY4" fmla="*/ 10821 h 2766213"/>
              <a:gd name="connsiteX5" fmla="*/ 7120128 w 7293254"/>
              <a:gd name="connsiteY5" fmla="*/ 71781 h 2766213"/>
              <a:gd name="connsiteX0" fmla="*/ 0 w 7293254"/>
              <a:gd name="connsiteY0" fmla="*/ 2766213 h 2766213"/>
              <a:gd name="connsiteX1" fmla="*/ 3584448 w 7293254"/>
              <a:gd name="connsiteY1" fmla="*/ 1522629 h 2766213"/>
              <a:gd name="connsiteX2" fmla="*/ 4937760 w 7293254"/>
              <a:gd name="connsiteY2" fmla="*/ 266853 h 2766213"/>
              <a:gd name="connsiteX3" fmla="*/ 7071360 w 7293254"/>
              <a:gd name="connsiteY3" fmla="*/ 10821 h 2766213"/>
              <a:gd name="connsiteX4" fmla="*/ 7120128 w 7293254"/>
              <a:gd name="connsiteY4" fmla="*/ 71781 h 2766213"/>
              <a:gd name="connsiteX0" fmla="*/ 0 w 7293254"/>
              <a:gd name="connsiteY0" fmla="*/ 2766213 h 2766213"/>
              <a:gd name="connsiteX1" fmla="*/ 3584448 w 7293254"/>
              <a:gd name="connsiteY1" fmla="*/ 1522629 h 2766213"/>
              <a:gd name="connsiteX2" fmla="*/ 4937760 w 7293254"/>
              <a:gd name="connsiteY2" fmla="*/ 266853 h 2766213"/>
              <a:gd name="connsiteX3" fmla="*/ 7071360 w 7293254"/>
              <a:gd name="connsiteY3" fmla="*/ 10821 h 2766213"/>
              <a:gd name="connsiteX4" fmla="*/ 7120128 w 7293254"/>
              <a:gd name="connsiteY4" fmla="*/ 71781 h 2766213"/>
              <a:gd name="connsiteX0" fmla="*/ 0 w 7293254"/>
              <a:gd name="connsiteY0" fmla="*/ 2766213 h 2790290"/>
              <a:gd name="connsiteX1" fmla="*/ 3584448 w 7293254"/>
              <a:gd name="connsiteY1" fmla="*/ 1522629 h 2790290"/>
              <a:gd name="connsiteX2" fmla="*/ 4937760 w 7293254"/>
              <a:gd name="connsiteY2" fmla="*/ 266853 h 2790290"/>
              <a:gd name="connsiteX3" fmla="*/ 7071360 w 7293254"/>
              <a:gd name="connsiteY3" fmla="*/ 10821 h 2790290"/>
              <a:gd name="connsiteX4" fmla="*/ 7120128 w 7293254"/>
              <a:gd name="connsiteY4" fmla="*/ 71781 h 2790290"/>
              <a:gd name="connsiteX0" fmla="*/ 0 w 7293254"/>
              <a:gd name="connsiteY0" fmla="*/ 2766213 h 2801415"/>
              <a:gd name="connsiteX1" fmla="*/ 2816352 w 7293254"/>
              <a:gd name="connsiteY1" fmla="*/ 1559205 h 2801415"/>
              <a:gd name="connsiteX2" fmla="*/ 4937760 w 7293254"/>
              <a:gd name="connsiteY2" fmla="*/ 266853 h 2801415"/>
              <a:gd name="connsiteX3" fmla="*/ 7071360 w 7293254"/>
              <a:gd name="connsiteY3" fmla="*/ 10821 h 2801415"/>
              <a:gd name="connsiteX4" fmla="*/ 7120128 w 7293254"/>
              <a:gd name="connsiteY4" fmla="*/ 71781 h 2801415"/>
              <a:gd name="connsiteX0" fmla="*/ 0 w 7293254"/>
              <a:gd name="connsiteY0" fmla="*/ 2766213 h 2766213"/>
              <a:gd name="connsiteX1" fmla="*/ 2816352 w 7293254"/>
              <a:gd name="connsiteY1" fmla="*/ 1559205 h 2766213"/>
              <a:gd name="connsiteX2" fmla="*/ 7071360 w 7293254"/>
              <a:gd name="connsiteY2" fmla="*/ 10821 h 2766213"/>
              <a:gd name="connsiteX3" fmla="*/ 7120128 w 7293254"/>
              <a:gd name="connsiteY3" fmla="*/ 71781 h 2766213"/>
              <a:gd name="connsiteX0" fmla="*/ 0 w 7071360"/>
              <a:gd name="connsiteY0" fmla="*/ 2755392 h 2755392"/>
              <a:gd name="connsiteX1" fmla="*/ 2816352 w 7071360"/>
              <a:gd name="connsiteY1" fmla="*/ 1548384 h 2755392"/>
              <a:gd name="connsiteX2" fmla="*/ 7071360 w 7071360"/>
              <a:gd name="connsiteY2" fmla="*/ 0 h 2755392"/>
              <a:gd name="connsiteX0" fmla="*/ 0 w 7071360"/>
              <a:gd name="connsiteY0" fmla="*/ 2755392 h 2755392"/>
              <a:gd name="connsiteX1" fmla="*/ 2816352 w 7071360"/>
              <a:gd name="connsiteY1" fmla="*/ 1548384 h 2755392"/>
              <a:gd name="connsiteX2" fmla="*/ 7071360 w 7071360"/>
              <a:gd name="connsiteY2" fmla="*/ 0 h 2755392"/>
              <a:gd name="connsiteX0" fmla="*/ 0 w 7071360"/>
              <a:gd name="connsiteY0" fmla="*/ 2755392 h 2755392"/>
              <a:gd name="connsiteX1" fmla="*/ 2816352 w 7071360"/>
              <a:gd name="connsiteY1" fmla="*/ 1548384 h 2755392"/>
              <a:gd name="connsiteX2" fmla="*/ 7071360 w 7071360"/>
              <a:gd name="connsiteY2" fmla="*/ 0 h 2755392"/>
              <a:gd name="connsiteX0" fmla="*/ 0 w 5754624"/>
              <a:gd name="connsiteY0" fmla="*/ 2682240 h 2682240"/>
              <a:gd name="connsiteX1" fmla="*/ 2816352 w 5754624"/>
              <a:gd name="connsiteY1" fmla="*/ 1475232 h 2682240"/>
              <a:gd name="connsiteX2" fmla="*/ 5754624 w 5754624"/>
              <a:gd name="connsiteY2" fmla="*/ 0 h 2682240"/>
              <a:gd name="connsiteX0" fmla="*/ 0 w 5754624"/>
              <a:gd name="connsiteY0" fmla="*/ 2682240 h 2682240"/>
              <a:gd name="connsiteX1" fmla="*/ 2816352 w 5754624"/>
              <a:gd name="connsiteY1" fmla="*/ 1475232 h 2682240"/>
              <a:gd name="connsiteX2" fmla="*/ 5754624 w 5754624"/>
              <a:gd name="connsiteY2" fmla="*/ 0 h 2682240"/>
              <a:gd name="connsiteX0" fmla="*/ 0 w 5709645"/>
              <a:gd name="connsiteY0" fmla="*/ 1786617 h 1786617"/>
              <a:gd name="connsiteX1" fmla="*/ 2816352 w 5709645"/>
              <a:gd name="connsiteY1" fmla="*/ 579609 h 1786617"/>
              <a:gd name="connsiteX2" fmla="*/ 5709645 w 5709645"/>
              <a:gd name="connsiteY2" fmla="*/ 17961 h 1786617"/>
              <a:gd name="connsiteX0" fmla="*/ 0 w 5709645"/>
              <a:gd name="connsiteY0" fmla="*/ 1822945 h 1822945"/>
              <a:gd name="connsiteX1" fmla="*/ 2816352 w 5709645"/>
              <a:gd name="connsiteY1" fmla="*/ 615937 h 1822945"/>
              <a:gd name="connsiteX2" fmla="*/ 5709645 w 5709645"/>
              <a:gd name="connsiteY2" fmla="*/ 54289 h 1822945"/>
              <a:gd name="connsiteX0" fmla="*/ 0 w 3618107"/>
              <a:gd name="connsiteY0" fmla="*/ 1693680 h 1693680"/>
              <a:gd name="connsiteX1" fmla="*/ 2816352 w 3618107"/>
              <a:gd name="connsiteY1" fmla="*/ 486672 h 1693680"/>
              <a:gd name="connsiteX2" fmla="*/ 3618107 w 3618107"/>
              <a:gd name="connsiteY2" fmla="*/ 219229 h 1693680"/>
              <a:gd name="connsiteX0" fmla="*/ 0 w 3629511"/>
              <a:gd name="connsiteY0" fmla="*/ 1563859 h 1563859"/>
              <a:gd name="connsiteX1" fmla="*/ 2816352 w 3629511"/>
              <a:gd name="connsiteY1" fmla="*/ 356851 h 1563859"/>
              <a:gd name="connsiteX2" fmla="*/ 3618107 w 3629511"/>
              <a:gd name="connsiteY2" fmla="*/ 89408 h 1563859"/>
              <a:gd name="connsiteX0" fmla="*/ 0 w 2816352"/>
              <a:gd name="connsiteY0" fmla="*/ 1207008 h 1207008"/>
              <a:gd name="connsiteX1" fmla="*/ 2816352 w 2816352"/>
              <a:gd name="connsiteY1" fmla="*/ 0 h 120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16352" h="1207008">
                <a:moveTo>
                  <a:pt x="0" y="1207008"/>
                </a:moveTo>
                <a:cubicBezTo>
                  <a:pt x="954024" y="1130808"/>
                  <a:pt x="2381504" y="946912"/>
                  <a:pt x="2816352" y="0"/>
                </a:cubicBezTo>
              </a:path>
            </a:pathLst>
          </a:cu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A3BCC4D-2A84-D2A6-8F17-E92B4CA459C6}"/>
              </a:ext>
            </a:extLst>
          </p:cNvPr>
          <p:cNvCxnSpPr>
            <a:cxnSpLocks/>
          </p:cNvCxnSpPr>
          <p:nvPr/>
        </p:nvCxnSpPr>
        <p:spPr>
          <a:xfrm rot="16200000">
            <a:off x="2866022" y="4407135"/>
            <a:ext cx="771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0EE49AB-C5D5-B40C-DA92-4E10FFF5B39D}"/>
              </a:ext>
            </a:extLst>
          </p:cNvPr>
          <p:cNvCxnSpPr>
            <a:cxnSpLocks/>
          </p:cNvCxnSpPr>
          <p:nvPr/>
        </p:nvCxnSpPr>
        <p:spPr>
          <a:xfrm rot="16200000">
            <a:off x="3632697" y="4391235"/>
            <a:ext cx="771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8BE074D-134C-48B8-47A7-BB9A78A97781}"/>
              </a:ext>
            </a:extLst>
          </p:cNvPr>
          <p:cNvCxnSpPr>
            <a:cxnSpLocks/>
          </p:cNvCxnSpPr>
          <p:nvPr/>
        </p:nvCxnSpPr>
        <p:spPr>
          <a:xfrm rot="16200000">
            <a:off x="1974281" y="4407135"/>
            <a:ext cx="771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74F0A2F9-5BCE-8758-73EA-A50601C8C4CA}"/>
              </a:ext>
            </a:extLst>
          </p:cNvPr>
          <p:cNvSpPr txBox="1"/>
          <p:nvPr/>
        </p:nvSpPr>
        <p:spPr>
          <a:xfrm>
            <a:off x="1703000" y="4504144"/>
            <a:ext cx="2873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100	200	300</a:t>
            </a:r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E29635EC-9907-9A2C-7EB2-25B228DC493A}"/>
              </a:ext>
            </a:extLst>
          </p:cNvPr>
          <p:cNvSpPr/>
          <p:nvPr/>
        </p:nvSpPr>
        <p:spPr>
          <a:xfrm rot="6087242" flipV="1">
            <a:off x="1840200" y="2610334"/>
            <a:ext cx="1902450" cy="1930140"/>
          </a:xfrm>
          <a:custGeom>
            <a:avLst/>
            <a:gdLst>
              <a:gd name="connsiteX0" fmla="*/ 0 w 7293254"/>
              <a:gd name="connsiteY0" fmla="*/ 2766213 h 2766213"/>
              <a:gd name="connsiteX1" fmla="*/ 2121408 w 7293254"/>
              <a:gd name="connsiteY1" fmla="*/ 2644293 h 2766213"/>
              <a:gd name="connsiteX2" fmla="*/ 3584448 w 7293254"/>
              <a:gd name="connsiteY2" fmla="*/ 1522629 h 2766213"/>
              <a:gd name="connsiteX3" fmla="*/ 4937760 w 7293254"/>
              <a:gd name="connsiteY3" fmla="*/ 266853 h 2766213"/>
              <a:gd name="connsiteX4" fmla="*/ 7071360 w 7293254"/>
              <a:gd name="connsiteY4" fmla="*/ 10821 h 2766213"/>
              <a:gd name="connsiteX5" fmla="*/ 7120128 w 7293254"/>
              <a:gd name="connsiteY5" fmla="*/ 71781 h 2766213"/>
              <a:gd name="connsiteX0" fmla="*/ 0 w 7293254"/>
              <a:gd name="connsiteY0" fmla="*/ 2766213 h 2766213"/>
              <a:gd name="connsiteX1" fmla="*/ 2121408 w 7293254"/>
              <a:gd name="connsiteY1" fmla="*/ 2644293 h 2766213"/>
              <a:gd name="connsiteX2" fmla="*/ 3584448 w 7293254"/>
              <a:gd name="connsiteY2" fmla="*/ 1522629 h 2766213"/>
              <a:gd name="connsiteX3" fmla="*/ 4937760 w 7293254"/>
              <a:gd name="connsiteY3" fmla="*/ 266853 h 2766213"/>
              <a:gd name="connsiteX4" fmla="*/ 7071360 w 7293254"/>
              <a:gd name="connsiteY4" fmla="*/ 10821 h 2766213"/>
              <a:gd name="connsiteX5" fmla="*/ 7120128 w 7293254"/>
              <a:gd name="connsiteY5" fmla="*/ 71781 h 2766213"/>
              <a:gd name="connsiteX0" fmla="*/ 0 w 7293254"/>
              <a:gd name="connsiteY0" fmla="*/ 2766213 h 2766213"/>
              <a:gd name="connsiteX1" fmla="*/ 2121408 w 7293254"/>
              <a:gd name="connsiteY1" fmla="*/ 2644293 h 2766213"/>
              <a:gd name="connsiteX2" fmla="*/ 3584448 w 7293254"/>
              <a:gd name="connsiteY2" fmla="*/ 1522629 h 2766213"/>
              <a:gd name="connsiteX3" fmla="*/ 4937760 w 7293254"/>
              <a:gd name="connsiteY3" fmla="*/ 266853 h 2766213"/>
              <a:gd name="connsiteX4" fmla="*/ 7071360 w 7293254"/>
              <a:gd name="connsiteY4" fmla="*/ 10821 h 2766213"/>
              <a:gd name="connsiteX5" fmla="*/ 7120128 w 7293254"/>
              <a:gd name="connsiteY5" fmla="*/ 71781 h 2766213"/>
              <a:gd name="connsiteX0" fmla="*/ 0 w 7293254"/>
              <a:gd name="connsiteY0" fmla="*/ 2766213 h 2766213"/>
              <a:gd name="connsiteX1" fmla="*/ 3584448 w 7293254"/>
              <a:gd name="connsiteY1" fmla="*/ 1522629 h 2766213"/>
              <a:gd name="connsiteX2" fmla="*/ 4937760 w 7293254"/>
              <a:gd name="connsiteY2" fmla="*/ 266853 h 2766213"/>
              <a:gd name="connsiteX3" fmla="*/ 7071360 w 7293254"/>
              <a:gd name="connsiteY3" fmla="*/ 10821 h 2766213"/>
              <a:gd name="connsiteX4" fmla="*/ 7120128 w 7293254"/>
              <a:gd name="connsiteY4" fmla="*/ 71781 h 2766213"/>
              <a:gd name="connsiteX0" fmla="*/ 0 w 7293254"/>
              <a:gd name="connsiteY0" fmla="*/ 2766213 h 2766213"/>
              <a:gd name="connsiteX1" fmla="*/ 3584448 w 7293254"/>
              <a:gd name="connsiteY1" fmla="*/ 1522629 h 2766213"/>
              <a:gd name="connsiteX2" fmla="*/ 4937760 w 7293254"/>
              <a:gd name="connsiteY2" fmla="*/ 266853 h 2766213"/>
              <a:gd name="connsiteX3" fmla="*/ 7071360 w 7293254"/>
              <a:gd name="connsiteY3" fmla="*/ 10821 h 2766213"/>
              <a:gd name="connsiteX4" fmla="*/ 7120128 w 7293254"/>
              <a:gd name="connsiteY4" fmla="*/ 71781 h 2766213"/>
              <a:gd name="connsiteX0" fmla="*/ 0 w 7293254"/>
              <a:gd name="connsiteY0" fmla="*/ 2766213 h 2790290"/>
              <a:gd name="connsiteX1" fmla="*/ 3584448 w 7293254"/>
              <a:gd name="connsiteY1" fmla="*/ 1522629 h 2790290"/>
              <a:gd name="connsiteX2" fmla="*/ 4937760 w 7293254"/>
              <a:gd name="connsiteY2" fmla="*/ 266853 h 2790290"/>
              <a:gd name="connsiteX3" fmla="*/ 7071360 w 7293254"/>
              <a:gd name="connsiteY3" fmla="*/ 10821 h 2790290"/>
              <a:gd name="connsiteX4" fmla="*/ 7120128 w 7293254"/>
              <a:gd name="connsiteY4" fmla="*/ 71781 h 2790290"/>
              <a:gd name="connsiteX0" fmla="*/ 0 w 7293254"/>
              <a:gd name="connsiteY0" fmla="*/ 2766213 h 2801415"/>
              <a:gd name="connsiteX1" fmla="*/ 2816352 w 7293254"/>
              <a:gd name="connsiteY1" fmla="*/ 1559205 h 2801415"/>
              <a:gd name="connsiteX2" fmla="*/ 4937760 w 7293254"/>
              <a:gd name="connsiteY2" fmla="*/ 266853 h 2801415"/>
              <a:gd name="connsiteX3" fmla="*/ 7071360 w 7293254"/>
              <a:gd name="connsiteY3" fmla="*/ 10821 h 2801415"/>
              <a:gd name="connsiteX4" fmla="*/ 7120128 w 7293254"/>
              <a:gd name="connsiteY4" fmla="*/ 71781 h 2801415"/>
              <a:gd name="connsiteX0" fmla="*/ 0 w 7293254"/>
              <a:gd name="connsiteY0" fmla="*/ 2766213 h 2766213"/>
              <a:gd name="connsiteX1" fmla="*/ 2816352 w 7293254"/>
              <a:gd name="connsiteY1" fmla="*/ 1559205 h 2766213"/>
              <a:gd name="connsiteX2" fmla="*/ 7071360 w 7293254"/>
              <a:gd name="connsiteY2" fmla="*/ 10821 h 2766213"/>
              <a:gd name="connsiteX3" fmla="*/ 7120128 w 7293254"/>
              <a:gd name="connsiteY3" fmla="*/ 71781 h 2766213"/>
              <a:gd name="connsiteX0" fmla="*/ 0 w 7071360"/>
              <a:gd name="connsiteY0" fmla="*/ 2755392 h 2755392"/>
              <a:gd name="connsiteX1" fmla="*/ 2816352 w 7071360"/>
              <a:gd name="connsiteY1" fmla="*/ 1548384 h 2755392"/>
              <a:gd name="connsiteX2" fmla="*/ 7071360 w 7071360"/>
              <a:gd name="connsiteY2" fmla="*/ 0 h 2755392"/>
              <a:gd name="connsiteX0" fmla="*/ 0 w 7071360"/>
              <a:gd name="connsiteY0" fmla="*/ 2755392 h 2755392"/>
              <a:gd name="connsiteX1" fmla="*/ 2816352 w 7071360"/>
              <a:gd name="connsiteY1" fmla="*/ 1548384 h 2755392"/>
              <a:gd name="connsiteX2" fmla="*/ 7071360 w 7071360"/>
              <a:gd name="connsiteY2" fmla="*/ 0 h 2755392"/>
              <a:gd name="connsiteX0" fmla="*/ 0 w 7071360"/>
              <a:gd name="connsiteY0" fmla="*/ 2755392 h 2755392"/>
              <a:gd name="connsiteX1" fmla="*/ 2816352 w 7071360"/>
              <a:gd name="connsiteY1" fmla="*/ 1548384 h 2755392"/>
              <a:gd name="connsiteX2" fmla="*/ 7071360 w 7071360"/>
              <a:gd name="connsiteY2" fmla="*/ 0 h 2755392"/>
              <a:gd name="connsiteX0" fmla="*/ 0 w 5754624"/>
              <a:gd name="connsiteY0" fmla="*/ 2682240 h 2682240"/>
              <a:gd name="connsiteX1" fmla="*/ 2816352 w 5754624"/>
              <a:gd name="connsiteY1" fmla="*/ 1475232 h 2682240"/>
              <a:gd name="connsiteX2" fmla="*/ 5754624 w 5754624"/>
              <a:gd name="connsiteY2" fmla="*/ 0 h 2682240"/>
              <a:gd name="connsiteX0" fmla="*/ 0 w 5754624"/>
              <a:gd name="connsiteY0" fmla="*/ 2682240 h 2682240"/>
              <a:gd name="connsiteX1" fmla="*/ 2816352 w 5754624"/>
              <a:gd name="connsiteY1" fmla="*/ 1475232 h 2682240"/>
              <a:gd name="connsiteX2" fmla="*/ 5754624 w 5754624"/>
              <a:gd name="connsiteY2" fmla="*/ 0 h 2682240"/>
              <a:gd name="connsiteX0" fmla="*/ 0 w 5709645"/>
              <a:gd name="connsiteY0" fmla="*/ 1786617 h 1786617"/>
              <a:gd name="connsiteX1" fmla="*/ 2816352 w 5709645"/>
              <a:gd name="connsiteY1" fmla="*/ 579609 h 1786617"/>
              <a:gd name="connsiteX2" fmla="*/ 5709645 w 5709645"/>
              <a:gd name="connsiteY2" fmla="*/ 17961 h 1786617"/>
              <a:gd name="connsiteX0" fmla="*/ 0 w 5709645"/>
              <a:gd name="connsiteY0" fmla="*/ 1822945 h 1822945"/>
              <a:gd name="connsiteX1" fmla="*/ 2816352 w 5709645"/>
              <a:gd name="connsiteY1" fmla="*/ 615937 h 1822945"/>
              <a:gd name="connsiteX2" fmla="*/ 5709645 w 5709645"/>
              <a:gd name="connsiteY2" fmla="*/ 54289 h 1822945"/>
              <a:gd name="connsiteX0" fmla="*/ 0 w 3618107"/>
              <a:gd name="connsiteY0" fmla="*/ 1693680 h 1693680"/>
              <a:gd name="connsiteX1" fmla="*/ 2816352 w 3618107"/>
              <a:gd name="connsiteY1" fmla="*/ 486672 h 1693680"/>
              <a:gd name="connsiteX2" fmla="*/ 3618107 w 3618107"/>
              <a:gd name="connsiteY2" fmla="*/ 219229 h 1693680"/>
              <a:gd name="connsiteX0" fmla="*/ 0 w 3629511"/>
              <a:gd name="connsiteY0" fmla="*/ 1563859 h 1563859"/>
              <a:gd name="connsiteX1" fmla="*/ 2816352 w 3629511"/>
              <a:gd name="connsiteY1" fmla="*/ 356851 h 1563859"/>
              <a:gd name="connsiteX2" fmla="*/ 3618107 w 3629511"/>
              <a:gd name="connsiteY2" fmla="*/ 89408 h 1563859"/>
              <a:gd name="connsiteX0" fmla="*/ 0 w 2816352"/>
              <a:gd name="connsiteY0" fmla="*/ 1207008 h 1207008"/>
              <a:gd name="connsiteX1" fmla="*/ 2816352 w 2816352"/>
              <a:gd name="connsiteY1" fmla="*/ 0 h 120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16352" h="1207008">
                <a:moveTo>
                  <a:pt x="0" y="1207008"/>
                </a:moveTo>
                <a:cubicBezTo>
                  <a:pt x="954024" y="1130808"/>
                  <a:pt x="2381504" y="946912"/>
                  <a:pt x="2816352" y="0"/>
                </a:cubicBezTo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75">
            <a:extLst>
              <a:ext uri="{FF2B5EF4-FFF2-40B4-BE49-F238E27FC236}">
                <a16:creationId xmlns:a16="http://schemas.microsoft.com/office/drawing/2014/main" id="{E186E73B-5CB4-6C83-AE4B-2186490E0EFA}"/>
              </a:ext>
            </a:extLst>
          </p:cNvPr>
          <p:cNvSpPr/>
          <p:nvPr/>
        </p:nvSpPr>
        <p:spPr>
          <a:xfrm rot="16948871" flipV="1">
            <a:off x="7685653" y="2347866"/>
            <a:ext cx="1983444" cy="2547604"/>
          </a:xfrm>
          <a:custGeom>
            <a:avLst/>
            <a:gdLst>
              <a:gd name="connsiteX0" fmla="*/ 0 w 7293254"/>
              <a:gd name="connsiteY0" fmla="*/ 2766213 h 2766213"/>
              <a:gd name="connsiteX1" fmla="*/ 2121408 w 7293254"/>
              <a:gd name="connsiteY1" fmla="*/ 2644293 h 2766213"/>
              <a:gd name="connsiteX2" fmla="*/ 3584448 w 7293254"/>
              <a:gd name="connsiteY2" fmla="*/ 1522629 h 2766213"/>
              <a:gd name="connsiteX3" fmla="*/ 4937760 w 7293254"/>
              <a:gd name="connsiteY3" fmla="*/ 266853 h 2766213"/>
              <a:gd name="connsiteX4" fmla="*/ 7071360 w 7293254"/>
              <a:gd name="connsiteY4" fmla="*/ 10821 h 2766213"/>
              <a:gd name="connsiteX5" fmla="*/ 7120128 w 7293254"/>
              <a:gd name="connsiteY5" fmla="*/ 71781 h 2766213"/>
              <a:gd name="connsiteX0" fmla="*/ 0 w 7293254"/>
              <a:gd name="connsiteY0" fmla="*/ 2766213 h 2766213"/>
              <a:gd name="connsiteX1" fmla="*/ 2121408 w 7293254"/>
              <a:gd name="connsiteY1" fmla="*/ 2644293 h 2766213"/>
              <a:gd name="connsiteX2" fmla="*/ 3584448 w 7293254"/>
              <a:gd name="connsiteY2" fmla="*/ 1522629 h 2766213"/>
              <a:gd name="connsiteX3" fmla="*/ 4937760 w 7293254"/>
              <a:gd name="connsiteY3" fmla="*/ 266853 h 2766213"/>
              <a:gd name="connsiteX4" fmla="*/ 7071360 w 7293254"/>
              <a:gd name="connsiteY4" fmla="*/ 10821 h 2766213"/>
              <a:gd name="connsiteX5" fmla="*/ 7120128 w 7293254"/>
              <a:gd name="connsiteY5" fmla="*/ 71781 h 2766213"/>
              <a:gd name="connsiteX0" fmla="*/ 0 w 7293254"/>
              <a:gd name="connsiteY0" fmla="*/ 2766213 h 2766213"/>
              <a:gd name="connsiteX1" fmla="*/ 2121408 w 7293254"/>
              <a:gd name="connsiteY1" fmla="*/ 2644293 h 2766213"/>
              <a:gd name="connsiteX2" fmla="*/ 3584448 w 7293254"/>
              <a:gd name="connsiteY2" fmla="*/ 1522629 h 2766213"/>
              <a:gd name="connsiteX3" fmla="*/ 4937760 w 7293254"/>
              <a:gd name="connsiteY3" fmla="*/ 266853 h 2766213"/>
              <a:gd name="connsiteX4" fmla="*/ 7071360 w 7293254"/>
              <a:gd name="connsiteY4" fmla="*/ 10821 h 2766213"/>
              <a:gd name="connsiteX5" fmla="*/ 7120128 w 7293254"/>
              <a:gd name="connsiteY5" fmla="*/ 71781 h 2766213"/>
              <a:gd name="connsiteX0" fmla="*/ 0 w 7293254"/>
              <a:gd name="connsiteY0" fmla="*/ 2766213 h 2766213"/>
              <a:gd name="connsiteX1" fmla="*/ 3584448 w 7293254"/>
              <a:gd name="connsiteY1" fmla="*/ 1522629 h 2766213"/>
              <a:gd name="connsiteX2" fmla="*/ 4937760 w 7293254"/>
              <a:gd name="connsiteY2" fmla="*/ 266853 h 2766213"/>
              <a:gd name="connsiteX3" fmla="*/ 7071360 w 7293254"/>
              <a:gd name="connsiteY3" fmla="*/ 10821 h 2766213"/>
              <a:gd name="connsiteX4" fmla="*/ 7120128 w 7293254"/>
              <a:gd name="connsiteY4" fmla="*/ 71781 h 2766213"/>
              <a:gd name="connsiteX0" fmla="*/ 0 w 7293254"/>
              <a:gd name="connsiteY0" fmla="*/ 2766213 h 2766213"/>
              <a:gd name="connsiteX1" fmla="*/ 3584448 w 7293254"/>
              <a:gd name="connsiteY1" fmla="*/ 1522629 h 2766213"/>
              <a:gd name="connsiteX2" fmla="*/ 4937760 w 7293254"/>
              <a:gd name="connsiteY2" fmla="*/ 266853 h 2766213"/>
              <a:gd name="connsiteX3" fmla="*/ 7071360 w 7293254"/>
              <a:gd name="connsiteY3" fmla="*/ 10821 h 2766213"/>
              <a:gd name="connsiteX4" fmla="*/ 7120128 w 7293254"/>
              <a:gd name="connsiteY4" fmla="*/ 71781 h 2766213"/>
              <a:gd name="connsiteX0" fmla="*/ 0 w 7293254"/>
              <a:gd name="connsiteY0" fmla="*/ 2766213 h 2790290"/>
              <a:gd name="connsiteX1" fmla="*/ 3584448 w 7293254"/>
              <a:gd name="connsiteY1" fmla="*/ 1522629 h 2790290"/>
              <a:gd name="connsiteX2" fmla="*/ 4937760 w 7293254"/>
              <a:gd name="connsiteY2" fmla="*/ 266853 h 2790290"/>
              <a:gd name="connsiteX3" fmla="*/ 7071360 w 7293254"/>
              <a:gd name="connsiteY3" fmla="*/ 10821 h 2790290"/>
              <a:gd name="connsiteX4" fmla="*/ 7120128 w 7293254"/>
              <a:gd name="connsiteY4" fmla="*/ 71781 h 2790290"/>
              <a:gd name="connsiteX0" fmla="*/ 0 w 7293254"/>
              <a:gd name="connsiteY0" fmla="*/ 2766213 h 2801415"/>
              <a:gd name="connsiteX1" fmla="*/ 2816352 w 7293254"/>
              <a:gd name="connsiteY1" fmla="*/ 1559205 h 2801415"/>
              <a:gd name="connsiteX2" fmla="*/ 4937760 w 7293254"/>
              <a:gd name="connsiteY2" fmla="*/ 266853 h 2801415"/>
              <a:gd name="connsiteX3" fmla="*/ 7071360 w 7293254"/>
              <a:gd name="connsiteY3" fmla="*/ 10821 h 2801415"/>
              <a:gd name="connsiteX4" fmla="*/ 7120128 w 7293254"/>
              <a:gd name="connsiteY4" fmla="*/ 71781 h 2801415"/>
              <a:gd name="connsiteX0" fmla="*/ 0 w 7293254"/>
              <a:gd name="connsiteY0" fmla="*/ 2766213 h 2766213"/>
              <a:gd name="connsiteX1" fmla="*/ 2816352 w 7293254"/>
              <a:gd name="connsiteY1" fmla="*/ 1559205 h 2766213"/>
              <a:gd name="connsiteX2" fmla="*/ 7071360 w 7293254"/>
              <a:gd name="connsiteY2" fmla="*/ 10821 h 2766213"/>
              <a:gd name="connsiteX3" fmla="*/ 7120128 w 7293254"/>
              <a:gd name="connsiteY3" fmla="*/ 71781 h 2766213"/>
              <a:gd name="connsiteX0" fmla="*/ 0 w 7071360"/>
              <a:gd name="connsiteY0" fmla="*/ 2755392 h 2755392"/>
              <a:gd name="connsiteX1" fmla="*/ 2816352 w 7071360"/>
              <a:gd name="connsiteY1" fmla="*/ 1548384 h 2755392"/>
              <a:gd name="connsiteX2" fmla="*/ 7071360 w 7071360"/>
              <a:gd name="connsiteY2" fmla="*/ 0 h 2755392"/>
              <a:gd name="connsiteX0" fmla="*/ 0 w 7071360"/>
              <a:gd name="connsiteY0" fmla="*/ 2755392 h 2755392"/>
              <a:gd name="connsiteX1" fmla="*/ 2816352 w 7071360"/>
              <a:gd name="connsiteY1" fmla="*/ 1548384 h 2755392"/>
              <a:gd name="connsiteX2" fmla="*/ 7071360 w 7071360"/>
              <a:gd name="connsiteY2" fmla="*/ 0 h 2755392"/>
              <a:gd name="connsiteX0" fmla="*/ 0 w 7071360"/>
              <a:gd name="connsiteY0" fmla="*/ 2755392 h 2755392"/>
              <a:gd name="connsiteX1" fmla="*/ 2816352 w 7071360"/>
              <a:gd name="connsiteY1" fmla="*/ 1548384 h 2755392"/>
              <a:gd name="connsiteX2" fmla="*/ 7071360 w 7071360"/>
              <a:gd name="connsiteY2" fmla="*/ 0 h 2755392"/>
              <a:gd name="connsiteX0" fmla="*/ 0 w 5754624"/>
              <a:gd name="connsiteY0" fmla="*/ 2682240 h 2682240"/>
              <a:gd name="connsiteX1" fmla="*/ 2816352 w 5754624"/>
              <a:gd name="connsiteY1" fmla="*/ 1475232 h 2682240"/>
              <a:gd name="connsiteX2" fmla="*/ 5754624 w 5754624"/>
              <a:gd name="connsiteY2" fmla="*/ 0 h 2682240"/>
              <a:gd name="connsiteX0" fmla="*/ 0 w 5754624"/>
              <a:gd name="connsiteY0" fmla="*/ 2682240 h 2682240"/>
              <a:gd name="connsiteX1" fmla="*/ 2816352 w 5754624"/>
              <a:gd name="connsiteY1" fmla="*/ 1475232 h 2682240"/>
              <a:gd name="connsiteX2" fmla="*/ 5754624 w 5754624"/>
              <a:gd name="connsiteY2" fmla="*/ 0 h 2682240"/>
              <a:gd name="connsiteX0" fmla="*/ 0 w 5709645"/>
              <a:gd name="connsiteY0" fmla="*/ 1786617 h 1786617"/>
              <a:gd name="connsiteX1" fmla="*/ 2816352 w 5709645"/>
              <a:gd name="connsiteY1" fmla="*/ 579609 h 1786617"/>
              <a:gd name="connsiteX2" fmla="*/ 5709645 w 5709645"/>
              <a:gd name="connsiteY2" fmla="*/ 17961 h 1786617"/>
              <a:gd name="connsiteX0" fmla="*/ 0 w 5709645"/>
              <a:gd name="connsiteY0" fmla="*/ 1822945 h 1822945"/>
              <a:gd name="connsiteX1" fmla="*/ 2816352 w 5709645"/>
              <a:gd name="connsiteY1" fmla="*/ 615937 h 1822945"/>
              <a:gd name="connsiteX2" fmla="*/ 5709645 w 5709645"/>
              <a:gd name="connsiteY2" fmla="*/ 54289 h 1822945"/>
              <a:gd name="connsiteX0" fmla="*/ 0 w 3618107"/>
              <a:gd name="connsiteY0" fmla="*/ 1693680 h 1693680"/>
              <a:gd name="connsiteX1" fmla="*/ 2816352 w 3618107"/>
              <a:gd name="connsiteY1" fmla="*/ 486672 h 1693680"/>
              <a:gd name="connsiteX2" fmla="*/ 3618107 w 3618107"/>
              <a:gd name="connsiteY2" fmla="*/ 219229 h 1693680"/>
              <a:gd name="connsiteX0" fmla="*/ 0 w 3629511"/>
              <a:gd name="connsiteY0" fmla="*/ 1563859 h 1563859"/>
              <a:gd name="connsiteX1" fmla="*/ 2816352 w 3629511"/>
              <a:gd name="connsiteY1" fmla="*/ 356851 h 1563859"/>
              <a:gd name="connsiteX2" fmla="*/ 3618107 w 3629511"/>
              <a:gd name="connsiteY2" fmla="*/ 89408 h 1563859"/>
              <a:gd name="connsiteX0" fmla="*/ 0 w 2816352"/>
              <a:gd name="connsiteY0" fmla="*/ 1207008 h 1207008"/>
              <a:gd name="connsiteX1" fmla="*/ 2816352 w 2816352"/>
              <a:gd name="connsiteY1" fmla="*/ 0 h 120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16352" h="1207008">
                <a:moveTo>
                  <a:pt x="0" y="1207008"/>
                </a:moveTo>
                <a:cubicBezTo>
                  <a:pt x="954024" y="1130808"/>
                  <a:pt x="2381504" y="946912"/>
                  <a:pt x="2816352" y="0"/>
                </a:cubicBezTo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559D73-5EA0-7583-9BF0-F4AAE26F33C9}"/>
              </a:ext>
            </a:extLst>
          </p:cNvPr>
          <p:cNvSpPr txBox="1"/>
          <p:nvPr/>
        </p:nvSpPr>
        <p:spPr>
          <a:xfrm>
            <a:off x="362974" y="1358871"/>
            <a:ext cx="5485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Cytotoxic chemotherapy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1D7CBB-4C0A-29D8-38CE-CCA24AA63C9A}"/>
              </a:ext>
            </a:extLst>
          </p:cNvPr>
          <p:cNvSpPr txBox="1"/>
          <p:nvPr/>
        </p:nvSpPr>
        <p:spPr>
          <a:xfrm>
            <a:off x="5878922" y="1359504"/>
            <a:ext cx="5485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Targeted therapies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A2718F-01EF-1B04-A861-0ABA4C54A9F5}"/>
              </a:ext>
            </a:extLst>
          </p:cNvPr>
          <p:cNvSpPr txBox="1"/>
          <p:nvPr/>
        </p:nvSpPr>
        <p:spPr>
          <a:xfrm>
            <a:off x="687855" y="5397287"/>
            <a:ext cx="10676569" cy="61293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As many as 50% to 70% of targeted monotherapies have an approved dose less than MTD!</a:t>
            </a:r>
          </a:p>
          <a:p>
            <a:pPr marL="342900" indent="-342900">
              <a:buAutoNum type="arabicPeriod"/>
            </a:pP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Sachs, Jeffrey R., et al. "Optimal Dosing for Targeted Therapies in Oncology: Drug Development Cases Leading by Example Optimal Dosing for Targeted Therapies in Oncology." Clinical Cancer Research (2016)</a:t>
            </a:r>
          </a:p>
          <a:p>
            <a:pPr marL="342900" indent="-342900">
              <a:buAutoNum type="arabicPeriod"/>
            </a:pP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Corbaux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, Pauline, et al. "Clinical efficacy of the optimal biological dose in early-phase trials of anti-cancer targeted therapies." European Journal of Cancer (2019).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CFD2BB-43F2-1251-4951-BDD2E0A5FD1B}"/>
              </a:ext>
            </a:extLst>
          </p:cNvPr>
          <p:cNvSpPr txBox="1"/>
          <p:nvPr/>
        </p:nvSpPr>
        <p:spPr>
          <a:xfrm>
            <a:off x="2157021" y="6300364"/>
            <a:ext cx="837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Can we redesign dose selection to probe/infer response convexity/concavity?</a:t>
            </a:r>
          </a:p>
        </p:txBody>
      </p:sp>
    </p:spTree>
    <p:extLst>
      <p:ext uri="{BB962C8B-B14F-4D97-AF65-F5344CB8AC3E}">
        <p14:creationId xmlns:p14="http://schemas.microsoft.com/office/powerpoint/2010/main" val="2391387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4A69199F-A717-9F4A-8B6E-7747CCED9F84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B532D0A-AD68-8949-B72C-1FFEC199F556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110" name="TextBox 13">
            <a:extLst>
              <a:ext uri="{FF2B5EF4-FFF2-40B4-BE49-F238E27FC236}">
                <a16:creationId xmlns:a16="http://schemas.microsoft.com/office/drawing/2014/main" id="{860E0C86-634F-FF44-A369-4B201DE8EE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624241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Mouse-specific model predictions</a:t>
            </a:r>
          </a:p>
        </p:txBody>
      </p:sp>
      <p:pic>
        <p:nvPicPr>
          <p:cNvPr id="118" name="droppedImage.pdf">
            <a:extLst>
              <a:ext uri="{FF2B5EF4-FFF2-40B4-BE49-F238E27FC236}">
                <a16:creationId xmlns:a16="http://schemas.microsoft.com/office/drawing/2014/main" id="{11C94008-001F-334E-B126-478C5BC37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1AA1D67-3620-F588-628C-E47D8B083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229" y="895350"/>
            <a:ext cx="11457542" cy="598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620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80A949AB-6230-8D4B-845F-D3F02C1FBF00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10EDA07-0106-BA42-8AD9-495578B3DA9E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110" name="TextBox 13">
            <a:extLst>
              <a:ext uri="{FF2B5EF4-FFF2-40B4-BE49-F238E27FC236}">
                <a16:creationId xmlns:a16="http://schemas.microsoft.com/office/drawing/2014/main" id="{1F0D2C3A-CAC7-1249-B19C-E41A72C2D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189346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Appendix</a:t>
            </a:r>
            <a:endParaRPr lang="en-US" altLang="en-US" sz="3200" b="1" i="1" dirty="0">
              <a:solidFill>
                <a:schemeClr val="bg1"/>
              </a:solidFill>
              <a:latin typeface="Arial" panose="020B0604020202020204" pitchFamily="34" charset="0"/>
              <a:ea typeface="Adobe Caslon Pro" panose="0205050205050A020403" pitchFamily="18" charset="0"/>
              <a:cs typeface="Arial" panose="020B0604020202020204" pitchFamily="34" charset="0"/>
            </a:endParaRPr>
          </a:p>
        </p:txBody>
      </p:sp>
      <p:pic>
        <p:nvPicPr>
          <p:cNvPr id="118" name="droppedImage.pdf">
            <a:extLst>
              <a:ext uri="{FF2B5EF4-FFF2-40B4-BE49-F238E27FC236}">
                <a16:creationId xmlns:a16="http://schemas.microsoft.com/office/drawing/2014/main" id="{B7D781CB-8ED3-064C-AFA8-57A3D0E98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0177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candy&#10;&#10;Description automatically generated">
            <a:extLst>
              <a:ext uri="{FF2B5EF4-FFF2-40B4-BE49-F238E27FC236}">
                <a16:creationId xmlns:a16="http://schemas.microsoft.com/office/drawing/2014/main" id="{A66A6539-6C04-0C27-CD8D-20DC30D05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76" y="4718985"/>
            <a:ext cx="537250" cy="537250"/>
          </a:xfrm>
          <a:prstGeom prst="rect">
            <a:avLst/>
          </a:prstGeom>
        </p:spPr>
      </p:pic>
      <p:pic>
        <p:nvPicPr>
          <p:cNvPr id="7" name="Picture 6" descr="A close up of a candy&#10;&#10;Description automatically generated">
            <a:extLst>
              <a:ext uri="{FF2B5EF4-FFF2-40B4-BE49-F238E27FC236}">
                <a16:creationId xmlns:a16="http://schemas.microsoft.com/office/drawing/2014/main" id="{760D3149-3D3F-068A-7E5E-75F5E17BB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253" y="4717554"/>
            <a:ext cx="537250" cy="537250"/>
          </a:xfrm>
          <a:prstGeom prst="rect">
            <a:avLst/>
          </a:prstGeom>
        </p:spPr>
      </p:pic>
      <p:pic>
        <p:nvPicPr>
          <p:cNvPr id="8" name="Picture 7" descr="A close up of a candy&#10;&#10;Description automatically generated">
            <a:extLst>
              <a:ext uri="{FF2B5EF4-FFF2-40B4-BE49-F238E27FC236}">
                <a16:creationId xmlns:a16="http://schemas.microsoft.com/office/drawing/2014/main" id="{644A7AA0-1956-940D-1A66-B3A987EC9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505" y="4717410"/>
            <a:ext cx="537250" cy="537250"/>
          </a:xfrm>
          <a:prstGeom prst="rect">
            <a:avLst/>
          </a:prstGeom>
        </p:spPr>
      </p:pic>
      <p:sp>
        <p:nvSpPr>
          <p:cNvPr id="107" name="Rectangle 106">
            <a:extLst>
              <a:ext uri="{FF2B5EF4-FFF2-40B4-BE49-F238E27FC236}">
                <a16:creationId xmlns:a16="http://schemas.microsoft.com/office/drawing/2014/main" id="{80A949AB-6230-8D4B-845F-D3F02C1FBF00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10EDA07-0106-BA42-8AD9-495578B3DA9E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110" name="TextBox 13">
            <a:extLst>
              <a:ext uri="{FF2B5EF4-FFF2-40B4-BE49-F238E27FC236}">
                <a16:creationId xmlns:a16="http://schemas.microsoft.com/office/drawing/2014/main" id="{1F0D2C3A-CAC7-1249-B19C-E41A72C2D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676499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Marginal returns: maximizing benefit</a:t>
            </a:r>
            <a:endParaRPr lang="en-US" altLang="en-US" sz="3200" b="1" i="1" dirty="0">
              <a:solidFill>
                <a:schemeClr val="bg1"/>
              </a:solidFill>
              <a:latin typeface="Arial" panose="020B0604020202020204" pitchFamily="34" charset="0"/>
              <a:ea typeface="Adobe Caslon Pro" panose="0205050205050A020403" pitchFamily="18" charset="0"/>
              <a:cs typeface="Arial" panose="020B0604020202020204" pitchFamily="34" charset="0"/>
            </a:endParaRPr>
          </a:p>
        </p:txBody>
      </p:sp>
      <p:pic>
        <p:nvPicPr>
          <p:cNvPr id="118" name="droppedImage.pdf">
            <a:extLst>
              <a:ext uri="{FF2B5EF4-FFF2-40B4-BE49-F238E27FC236}">
                <a16:creationId xmlns:a16="http://schemas.microsoft.com/office/drawing/2014/main" id="{B7D781CB-8ED3-064C-AFA8-57A3D0E98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DD88D1A-F0ED-E06E-AF1D-9A11D70C7926}"/>
              </a:ext>
            </a:extLst>
          </p:cNvPr>
          <p:cNvSpPr txBox="1"/>
          <p:nvPr/>
        </p:nvSpPr>
        <p:spPr>
          <a:xfrm>
            <a:off x="6487819" y="1845599"/>
            <a:ext cx="3625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Decreasing marginal returns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BE2B9D-627F-F822-FF0B-21A1B5C1B19E}"/>
              </a:ext>
            </a:extLst>
          </p:cNvPr>
          <p:cNvSpPr txBox="1"/>
          <p:nvPr/>
        </p:nvSpPr>
        <p:spPr>
          <a:xfrm>
            <a:off x="218984" y="1329062"/>
            <a:ext cx="5485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Q. Given 3 chocolates, how often to eat?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4FCB114-FE2E-4C0F-A5AB-D8BACE13AAC3}"/>
              </a:ext>
            </a:extLst>
          </p:cNvPr>
          <p:cNvGrpSpPr/>
          <p:nvPr/>
        </p:nvGrpSpPr>
        <p:grpSpPr>
          <a:xfrm>
            <a:off x="6616455" y="2581300"/>
            <a:ext cx="3126370" cy="2465311"/>
            <a:chOff x="6411061" y="1228410"/>
            <a:chExt cx="4308546" cy="3397519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92A86E0-FFA5-908A-0A11-C8584F992EB3}"/>
                </a:ext>
              </a:extLst>
            </p:cNvPr>
            <p:cNvCxnSpPr>
              <a:cxnSpLocks/>
            </p:cNvCxnSpPr>
            <p:nvPr/>
          </p:nvCxnSpPr>
          <p:spPr>
            <a:xfrm>
              <a:off x="6853117" y="1412234"/>
              <a:ext cx="10629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923F1D2-7E02-BD1E-A00B-09747A3CEEC2}"/>
                </a:ext>
              </a:extLst>
            </p:cNvPr>
            <p:cNvCxnSpPr>
              <a:cxnSpLocks/>
            </p:cNvCxnSpPr>
            <p:nvPr/>
          </p:nvCxnSpPr>
          <p:spPr>
            <a:xfrm>
              <a:off x="6853116" y="2199198"/>
              <a:ext cx="10629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2C64A1E-DE68-D53B-188C-E646A3B75696}"/>
                </a:ext>
              </a:extLst>
            </p:cNvPr>
            <p:cNvCxnSpPr>
              <a:cxnSpLocks/>
            </p:cNvCxnSpPr>
            <p:nvPr/>
          </p:nvCxnSpPr>
          <p:spPr>
            <a:xfrm>
              <a:off x="6853116" y="3773130"/>
              <a:ext cx="10629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EC5FD7A-1F69-DF6C-2F60-BC4262A0324E}"/>
                </a:ext>
              </a:extLst>
            </p:cNvPr>
            <p:cNvCxnSpPr>
              <a:cxnSpLocks/>
            </p:cNvCxnSpPr>
            <p:nvPr/>
          </p:nvCxnSpPr>
          <p:spPr>
            <a:xfrm>
              <a:off x="6853116" y="4560095"/>
              <a:ext cx="10629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2003809-9FFF-0539-6F26-87E3AFAAEE63}"/>
                </a:ext>
              </a:extLst>
            </p:cNvPr>
            <p:cNvSpPr txBox="1"/>
            <p:nvPr/>
          </p:nvSpPr>
          <p:spPr>
            <a:xfrm>
              <a:off x="6583288" y="4395096"/>
              <a:ext cx="248786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E622951-D7A1-EB7A-79AE-8F4B38E951BD}"/>
                </a:ext>
              </a:extLst>
            </p:cNvPr>
            <p:cNvSpPr txBox="1"/>
            <p:nvPr/>
          </p:nvSpPr>
          <p:spPr>
            <a:xfrm>
              <a:off x="6550319" y="3613142"/>
              <a:ext cx="409087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0.25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C67CE76-31EE-A51A-A279-1EA79B4C5583}"/>
                </a:ext>
              </a:extLst>
            </p:cNvPr>
            <p:cNvSpPr txBox="1"/>
            <p:nvPr/>
          </p:nvSpPr>
          <p:spPr>
            <a:xfrm>
              <a:off x="6551030" y="2035778"/>
              <a:ext cx="409087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0.75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2F96406-332F-8048-BAA3-DED399F8B6FA}"/>
                </a:ext>
              </a:extLst>
            </p:cNvPr>
            <p:cNvSpPr txBox="1"/>
            <p:nvPr/>
          </p:nvSpPr>
          <p:spPr>
            <a:xfrm>
              <a:off x="6543529" y="1266667"/>
              <a:ext cx="344967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1.0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8CE3A1B2-32D1-957F-5746-8154A4290A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4737" y="1228410"/>
              <a:ext cx="0" cy="33596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B8C9A4F9-0B1D-D088-7981-888126583932}"/>
                </a:ext>
              </a:extLst>
            </p:cNvPr>
            <p:cNvCxnSpPr>
              <a:cxnSpLocks/>
            </p:cNvCxnSpPr>
            <p:nvPr/>
          </p:nvCxnSpPr>
          <p:spPr>
            <a:xfrm>
              <a:off x="6964736" y="4573098"/>
              <a:ext cx="375487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9E10B81-F0C8-0F41-5B1C-D9E3B339E8A6}"/>
                </a:ext>
              </a:extLst>
            </p:cNvPr>
            <p:cNvCxnSpPr>
              <a:cxnSpLocks/>
            </p:cNvCxnSpPr>
            <p:nvPr/>
          </p:nvCxnSpPr>
          <p:spPr>
            <a:xfrm>
              <a:off x="6853116" y="2986164"/>
              <a:ext cx="10629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9C5840E-E0D9-392F-F1C8-8577F762F308}"/>
                </a:ext>
              </a:extLst>
            </p:cNvPr>
            <p:cNvSpPr txBox="1"/>
            <p:nvPr/>
          </p:nvSpPr>
          <p:spPr>
            <a:xfrm>
              <a:off x="6411061" y="2822741"/>
              <a:ext cx="563774" cy="3181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0.50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C7D70F6A-B56A-236C-FC70-4CC6D5546696}"/>
              </a:ext>
            </a:extLst>
          </p:cNvPr>
          <p:cNvSpPr txBox="1"/>
          <p:nvPr/>
        </p:nvSpPr>
        <p:spPr>
          <a:xfrm rot="16200000">
            <a:off x="5785481" y="3629755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enjoyment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D0CADD1-E3FB-45E6-3A17-83FDCF5AB3A8}"/>
              </a:ext>
            </a:extLst>
          </p:cNvPr>
          <p:cNvSpPr txBox="1"/>
          <p:nvPr/>
        </p:nvSpPr>
        <p:spPr>
          <a:xfrm>
            <a:off x="7588655" y="5558415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# chocolates</a:t>
            </a:r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BD5A209C-DB0F-2637-8045-17E9946D3E6E}"/>
              </a:ext>
            </a:extLst>
          </p:cNvPr>
          <p:cNvSpPr/>
          <p:nvPr/>
        </p:nvSpPr>
        <p:spPr>
          <a:xfrm rot="10800000">
            <a:off x="7028894" y="3076692"/>
            <a:ext cx="2171508" cy="1930140"/>
          </a:xfrm>
          <a:custGeom>
            <a:avLst/>
            <a:gdLst>
              <a:gd name="connsiteX0" fmla="*/ 0 w 7293254"/>
              <a:gd name="connsiteY0" fmla="*/ 2766213 h 2766213"/>
              <a:gd name="connsiteX1" fmla="*/ 2121408 w 7293254"/>
              <a:gd name="connsiteY1" fmla="*/ 2644293 h 2766213"/>
              <a:gd name="connsiteX2" fmla="*/ 3584448 w 7293254"/>
              <a:gd name="connsiteY2" fmla="*/ 1522629 h 2766213"/>
              <a:gd name="connsiteX3" fmla="*/ 4937760 w 7293254"/>
              <a:gd name="connsiteY3" fmla="*/ 266853 h 2766213"/>
              <a:gd name="connsiteX4" fmla="*/ 7071360 w 7293254"/>
              <a:gd name="connsiteY4" fmla="*/ 10821 h 2766213"/>
              <a:gd name="connsiteX5" fmla="*/ 7120128 w 7293254"/>
              <a:gd name="connsiteY5" fmla="*/ 71781 h 2766213"/>
              <a:gd name="connsiteX0" fmla="*/ 0 w 7293254"/>
              <a:gd name="connsiteY0" fmla="*/ 2766213 h 2766213"/>
              <a:gd name="connsiteX1" fmla="*/ 2121408 w 7293254"/>
              <a:gd name="connsiteY1" fmla="*/ 2644293 h 2766213"/>
              <a:gd name="connsiteX2" fmla="*/ 3584448 w 7293254"/>
              <a:gd name="connsiteY2" fmla="*/ 1522629 h 2766213"/>
              <a:gd name="connsiteX3" fmla="*/ 4937760 w 7293254"/>
              <a:gd name="connsiteY3" fmla="*/ 266853 h 2766213"/>
              <a:gd name="connsiteX4" fmla="*/ 7071360 w 7293254"/>
              <a:gd name="connsiteY4" fmla="*/ 10821 h 2766213"/>
              <a:gd name="connsiteX5" fmla="*/ 7120128 w 7293254"/>
              <a:gd name="connsiteY5" fmla="*/ 71781 h 2766213"/>
              <a:gd name="connsiteX0" fmla="*/ 0 w 7293254"/>
              <a:gd name="connsiteY0" fmla="*/ 2766213 h 2766213"/>
              <a:gd name="connsiteX1" fmla="*/ 2121408 w 7293254"/>
              <a:gd name="connsiteY1" fmla="*/ 2644293 h 2766213"/>
              <a:gd name="connsiteX2" fmla="*/ 3584448 w 7293254"/>
              <a:gd name="connsiteY2" fmla="*/ 1522629 h 2766213"/>
              <a:gd name="connsiteX3" fmla="*/ 4937760 w 7293254"/>
              <a:gd name="connsiteY3" fmla="*/ 266853 h 2766213"/>
              <a:gd name="connsiteX4" fmla="*/ 7071360 w 7293254"/>
              <a:gd name="connsiteY4" fmla="*/ 10821 h 2766213"/>
              <a:gd name="connsiteX5" fmla="*/ 7120128 w 7293254"/>
              <a:gd name="connsiteY5" fmla="*/ 71781 h 2766213"/>
              <a:gd name="connsiteX0" fmla="*/ 0 w 7293254"/>
              <a:gd name="connsiteY0" fmla="*/ 2766213 h 2766213"/>
              <a:gd name="connsiteX1" fmla="*/ 3584448 w 7293254"/>
              <a:gd name="connsiteY1" fmla="*/ 1522629 h 2766213"/>
              <a:gd name="connsiteX2" fmla="*/ 4937760 w 7293254"/>
              <a:gd name="connsiteY2" fmla="*/ 266853 h 2766213"/>
              <a:gd name="connsiteX3" fmla="*/ 7071360 w 7293254"/>
              <a:gd name="connsiteY3" fmla="*/ 10821 h 2766213"/>
              <a:gd name="connsiteX4" fmla="*/ 7120128 w 7293254"/>
              <a:gd name="connsiteY4" fmla="*/ 71781 h 2766213"/>
              <a:gd name="connsiteX0" fmla="*/ 0 w 7293254"/>
              <a:gd name="connsiteY0" fmla="*/ 2766213 h 2766213"/>
              <a:gd name="connsiteX1" fmla="*/ 3584448 w 7293254"/>
              <a:gd name="connsiteY1" fmla="*/ 1522629 h 2766213"/>
              <a:gd name="connsiteX2" fmla="*/ 4937760 w 7293254"/>
              <a:gd name="connsiteY2" fmla="*/ 266853 h 2766213"/>
              <a:gd name="connsiteX3" fmla="*/ 7071360 w 7293254"/>
              <a:gd name="connsiteY3" fmla="*/ 10821 h 2766213"/>
              <a:gd name="connsiteX4" fmla="*/ 7120128 w 7293254"/>
              <a:gd name="connsiteY4" fmla="*/ 71781 h 2766213"/>
              <a:gd name="connsiteX0" fmla="*/ 0 w 7293254"/>
              <a:gd name="connsiteY0" fmla="*/ 2766213 h 2790290"/>
              <a:gd name="connsiteX1" fmla="*/ 3584448 w 7293254"/>
              <a:gd name="connsiteY1" fmla="*/ 1522629 h 2790290"/>
              <a:gd name="connsiteX2" fmla="*/ 4937760 w 7293254"/>
              <a:gd name="connsiteY2" fmla="*/ 266853 h 2790290"/>
              <a:gd name="connsiteX3" fmla="*/ 7071360 w 7293254"/>
              <a:gd name="connsiteY3" fmla="*/ 10821 h 2790290"/>
              <a:gd name="connsiteX4" fmla="*/ 7120128 w 7293254"/>
              <a:gd name="connsiteY4" fmla="*/ 71781 h 2790290"/>
              <a:gd name="connsiteX0" fmla="*/ 0 w 7293254"/>
              <a:gd name="connsiteY0" fmla="*/ 2766213 h 2801415"/>
              <a:gd name="connsiteX1" fmla="*/ 2816352 w 7293254"/>
              <a:gd name="connsiteY1" fmla="*/ 1559205 h 2801415"/>
              <a:gd name="connsiteX2" fmla="*/ 4937760 w 7293254"/>
              <a:gd name="connsiteY2" fmla="*/ 266853 h 2801415"/>
              <a:gd name="connsiteX3" fmla="*/ 7071360 w 7293254"/>
              <a:gd name="connsiteY3" fmla="*/ 10821 h 2801415"/>
              <a:gd name="connsiteX4" fmla="*/ 7120128 w 7293254"/>
              <a:gd name="connsiteY4" fmla="*/ 71781 h 2801415"/>
              <a:gd name="connsiteX0" fmla="*/ 0 w 7293254"/>
              <a:gd name="connsiteY0" fmla="*/ 2766213 h 2766213"/>
              <a:gd name="connsiteX1" fmla="*/ 2816352 w 7293254"/>
              <a:gd name="connsiteY1" fmla="*/ 1559205 h 2766213"/>
              <a:gd name="connsiteX2" fmla="*/ 7071360 w 7293254"/>
              <a:gd name="connsiteY2" fmla="*/ 10821 h 2766213"/>
              <a:gd name="connsiteX3" fmla="*/ 7120128 w 7293254"/>
              <a:gd name="connsiteY3" fmla="*/ 71781 h 2766213"/>
              <a:gd name="connsiteX0" fmla="*/ 0 w 7071360"/>
              <a:gd name="connsiteY0" fmla="*/ 2755392 h 2755392"/>
              <a:gd name="connsiteX1" fmla="*/ 2816352 w 7071360"/>
              <a:gd name="connsiteY1" fmla="*/ 1548384 h 2755392"/>
              <a:gd name="connsiteX2" fmla="*/ 7071360 w 7071360"/>
              <a:gd name="connsiteY2" fmla="*/ 0 h 2755392"/>
              <a:gd name="connsiteX0" fmla="*/ 0 w 7071360"/>
              <a:gd name="connsiteY0" fmla="*/ 2755392 h 2755392"/>
              <a:gd name="connsiteX1" fmla="*/ 2816352 w 7071360"/>
              <a:gd name="connsiteY1" fmla="*/ 1548384 h 2755392"/>
              <a:gd name="connsiteX2" fmla="*/ 7071360 w 7071360"/>
              <a:gd name="connsiteY2" fmla="*/ 0 h 2755392"/>
              <a:gd name="connsiteX0" fmla="*/ 0 w 7071360"/>
              <a:gd name="connsiteY0" fmla="*/ 2755392 h 2755392"/>
              <a:gd name="connsiteX1" fmla="*/ 2816352 w 7071360"/>
              <a:gd name="connsiteY1" fmla="*/ 1548384 h 2755392"/>
              <a:gd name="connsiteX2" fmla="*/ 7071360 w 7071360"/>
              <a:gd name="connsiteY2" fmla="*/ 0 h 2755392"/>
              <a:gd name="connsiteX0" fmla="*/ 0 w 5754624"/>
              <a:gd name="connsiteY0" fmla="*/ 2682240 h 2682240"/>
              <a:gd name="connsiteX1" fmla="*/ 2816352 w 5754624"/>
              <a:gd name="connsiteY1" fmla="*/ 1475232 h 2682240"/>
              <a:gd name="connsiteX2" fmla="*/ 5754624 w 5754624"/>
              <a:gd name="connsiteY2" fmla="*/ 0 h 2682240"/>
              <a:gd name="connsiteX0" fmla="*/ 0 w 5754624"/>
              <a:gd name="connsiteY0" fmla="*/ 2682240 h 2682240"/>
              <a:gd name="connsiteX1" fmla="*/ 2816352 w 5754624"/>
              <a:gd name="connsiteY1" fmla="*/ 1475232 h 2682240"/>
              <a:gd name="connsiteX2" fmla="*/ 5754624 w 5754624"/>
              <a:gd name="connsiteY2" fmla="*/ 0 h 2682240"/>
              <a:gd name="connsiteX0" fmla="*/ 0 w 5709645"/>
              <a:gd name="connsiteY0" fmla="*/ 1786617 h 1786617"/>
              <a:gd name="connsiteX1" fmla="*/ 2816352 w 5709645"/>
              <a:gd name="connsiteY1" fmla="*/ 579609 h 1786617"/>
              <a:gd name="connsiteX2" fmla="*/ 5709645 w 5709645"/>
              <a:gd name="connsiteY2" fmla="*/ 17961 h 1786617"/>
              <a:gd name="connsiteX0" fmla="*/ 0 w 5709645"/>
              <a:gd name="connsiteY0" fmla="*/ 1822945 h 1822945"/>
              <a:gd name="connsiteX1" fmla="*/ 2816352 w 5709645"/>
              <a:gd name="connsiteY1" fmla="*/ 615937 h 1822945"/>
              <a:gd name="connsiteX2" fmla="*/ 5709645 w 5709645"/>
              <a:gd name="connsiteY2" fmla="*/ 54289 h 1822945"/>
              <a:gd name="connsiteX0" fmla="*/ 0 w 3618107"/>
              <a:gd name="connsiteY0" fmla="*/ 1693680 h 1693680"/>
              <a:gd name="connsiteX1" fmla="*/ 2816352 w 3618107"/>
              <a:gd name="connsiteY1" fmla="*/ 486672 h 1693680"/>
              <a:gd name="connsiteX2" fmla="*/ 3618107 w 3618107"/>
              <a:gd name="connsiteY2" fmla="*/ 219229 h 1693680"/>
              <a:gd name="connsiteX0" fmla="*/ 0 w 3629511"/>
              <a:gd name="connsiteY0" fmla="*/ 1563859 h 1563859"/>
              <a:gd name="connsiteX1" fmla="*/ 2816352 w 3629511"/>
              <a:gd name="connsiteY1" fmla="*/ 356851 h 1563859"/>
              <a:gd name="connsiteX2" fmla="*/ 3618107 w 3629511"/>
              <a:gd name="connsiteY2" fmla="*/ 89408 h 1563859"/>
              <a:gd name="connsiteX0" fmla="*/ 0 w 2816352"/>
              <a:gd name="connsiteY0" fmla="*/ 1207008 h 1207008"/>
              <a:gd name="connsiteX1" fmla="*/ 2816352 w 2816352"/>
              <a:gd name="connsiteY1" fmla="*/ 0 h 120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16352" h="1207008">
                <a:moveTo>
                  <a:pt x="0" y="1207008"/>
                </a:moveTo>
                <a:cubicBezTo>
                  <a:pt x="954024" y="1130808"/>
                  <a:pt x="2381504" y="946912"/>
                  <a:pt x="2816352" y="0"/>
                </a:cubicBezTo>
              </a:path>
            </a:pathLst>
          </a:cu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F7A341E-9CD3-4740-567A-C9D9DB85E0C3}"/>
              </a:ext>
            </a:extLst>
          </p:cNvPr>
          <p:cNvCxnSpPr>
            <a:cxnSpLocks/>
          </p:cNvCxnSpPr>
          <p:nvPr/>
        </p:nvCxnSpPr>
        <p:spPr>
          <a:xfrm rot="16200000">
            <a:off x="8248701" y="5061296"/>
            <a:ext cx="771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B3A7FEF-173E-43DC-BE5B-FD43EEE21E95}"/>
              </a:ext>
            </a:extLst>
          </p:cNvPr>
          <p:cNvCxnSpPr>
            <a:cxnSpLocks/>
          </p:cNvCxnSpPr>
          <p:nvPr/>
        </p:nvCxnSpPr>
        <p:spPr>
          <a:xfrm rot="16200000">
            <a:off x="9015376" y="5045396"/>
            <a:ext cx="771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37EFA6C-7C32-F1BC-5CC4-6E1FCDF51D33}"/>
              </a:ext>
            </a:extLst>
          </p:cNvPr>
          <p:cNvCxnSpPr>
            <a:cxnSpLocks/>
          </p:cNvCxnSpPr>
          <p:nvPr/>
        </p:nvCxnSpPr>
        <p:spPr>
          <a:xfrm rot="16200000">
            <a:off x="7356960" y="5061296"/>
            <a:ext cx="771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E2D06FA-19D9-9083-57F1-C6B2FA73B7C3}"/>
              </a:ext>
            </a:extLst>
          </p:cNvPr>
          <p:cNvSpPr txBox="1"/>
          <p:nvPr/>
        </p:nvSpPr>
        <p:spPr>
          <a:xfrm>
            <a:off x="7204948" y="5158305"/>
            <a:ext cx="2356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	2	3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3243D85-4B4D-0879-C615-60420A62589B}"/>
              </a:ext>
            </a:extLst>
          </p:cNvPr>
          <p:cNvSpPr txBox="1"/>
          <p:nvPr/>
        </p:nvSpPr>
        <p:spPr>
          <a:xfrm>
            <a:off x="682576" y="2148591"/>
            <a:ext cx="3531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Scenario 1: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eat all the chocolate day 1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F51BA15-124D-96DB-9316-30F2479D16F7}"/>
              </a:ext>
            </a:extLst>
          </p:cNvPr>
          <p:cNvCxnSpPr>
            <a:cxnSpLocks/>
          </p:cNvCxnSpPr>
          <p:nvPr/>
        </p:nvCxnSpPr>
        <p:spPr>
          <a:xfrm>
            <a:off x="918234" y="3258174"/>
            <a:ext cx="27246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B570BC65-79A2-8991-CD31-F94608FB1F0C}"/>
              </a:ext>
            </a:extLst>
          </p:cNvPr>
          <p:cNvSpPr txBox="1"/>
          <p:nvPr/>
        </p:nvSpPr>
        <p:spPr>
          <a:xfrm>
            <a:off x="3090789" y="3334640"/>
            <a:ext cx="668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F5737A0-1E62-58F7-0A29-DAEE590CC558}"/>
              </a:ext>
            </a:extLst>
          </p:cNvPr>
          <p:cNvSpPr txBox="1"/>
          <p:nvPr/>
        </p:nvSpPr>
        <p:spPr>
          <a:xfrm>
            <a:off x="683367" y="4205874"/>
            <a:ext cx="3531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Scenario 2: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eat 1 chocolate per day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31D0EFF-1953-9F9E-42F9-4F71DA19E3FA}"/>
              </a:ext>
            </a:extLst>
          </p:cNvPr>
          <p:cNvCxnSpPr>
            <a:cxnSpLocks/>
          </p:cNvCxnSpPr>
          <p:nvPr/>
        </p:nvCxnSpPr>
        <p:spPr>
          <a:xfrm>
            <a:off x="919025" y="5315457"/>
            <a:ext cx="27246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6B08DE60-CA17-FE65-5DD0-C0E0B8063CF2}"/>
              </a:ext>
            </a:extLst>
          </p:cNvPr>
          <p:cNvSpPr txBox="1"/>
          <p:nvPr/>
        </p:nvSpPr>
        <p:spPr>
          <a:xfrm>
            <a:off x="3091580" y="5391923"/>
            <a:ext cx="668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6F822FC-0ACF-CCFC-7C1C-B74CE2B8AC67}"/>
              </a:ext>
            </a:extLst>
          </p:cNvPr>
          <p:cNvSpPr/>
          <p:nvPr/>
        </p:nvSpPr>
        <p:spPr>
          <a:xfrm>
            <a:off x="359014" y="4046877"/>
            <a:ext cx="3623715" cy="1834520"/>
          </a:xfrm>
          <a:prstGeom prst="rect">
            <a:avLst/>
          </a:prstGeom>
          <a:solidFill>
            <a:srgbClr val="FFC000">
              <a:alpha val="5098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5B43A95-CC34-BCFD-1BEC-D2FFD96A4D75}"/>
              </a:ext>
            </a:extLst>
          </p:cNvPr>
          <p:cNvSpPr txBox="1"/>
          <p:nvPr/>
        </p:nvSpPr>
        <p:spPr>
          <a:xfrm>
            <a:off x="327245" y="5997367"/>
            <a:ext cx="4242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u="sng" dirty="0"/>
              <a:t>repeated</a:t>
            </a:r>
            <a:r>
              <a:rPr lang="en-US" dirty="0"/>
              <a:t> exposure maximizing enjoyment when marginal returns are </a:t>
            </a:r>
            <a:r>
              <a:rPr lang="en-US" i="1" u="sng" dirty="0"/>
              <a:t>decreasing</a:t>
            </a:r>
          </a:p>
        </p:txBody>
      </p:sp>
      <p:pic>
        <p:nvPicPr>
          <p:cNvPr id="3" name="Picture 2" descr="A close up of a candy&#10;&#10;Description automatically generated">
            <a:extLst>
              <a:ext uri="{FF2B5EF4-FFF2-40B4-BE49-F238E27FC236}">
                <a16:creationId xmlns:a16="http://schemas.microsoft.com/office/drawing/2014/main" id="{A830D18A-52B5-1A1A-FC04-BEB25FF21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97" y="2439665"/>
            <a:ext cx="537250" cy="537250"/>
          </a:xfrm>
          <a:prstGeom prst="rect">
            <a:avLst/>
          </a:prstGeom>
        </p:spPr>
      </p:pic>
      <p:pic>
        <p:nvPicPr>
          <p:cNvPr id="4" name="Picture 3" descr="A close up of a candy&#10;&#10;Description automatically generated">
            <a:extLst>
              <a:ext uri="{FF2B5EF4-FFF2-40B4-BE49-F238E27FC236}">
                <a16:creationId xmlns:a16="http://schemas.microsoft.com/office/drawing/2014/main" id="{E42CCA5F-4D9F-DD54-C966-38E360DB4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307" y="2438234"/>
            <a:ext cx="537250" cy="537250"/>
          </a:xfrm>
          <a:prstGeom prst="rect">
            <a:avLst/>
          </a:prstGeom>
        </p:spPr>
      </p:pic>
      <p:pic>
        <p:nvPicPr>
          <p:cNvPr id="5" name="Picture 4" descr="A close up of a candy&#10;&#10;Description automatically generated">
            <a:extLst>
              <a:ext uri="{FF2B5EF4-FFF2-40B4-BE49-F238E27FC236}">
                <a16:creationId xmlns:a16="http://schemas.microsoft.com/office/drawing/2014/main" id="{BEB8221B-6E2E-CD6E-4DB1-FC6DCE9D3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783" y="2909358"/>
            <a:ext cx="537250" cy="537250"/>
          </a:xfrm>
          <a:prstGeom prst="rect">
            <a:avLst/>
          </a:prstGeom>
        </p:spPr>
      </p:pic>
      <p:pic>
        <p:nvPicPr>
          <p:cNvPr id="9" name="Picture 8" descr="A close up of a candy&#10;&#10;Description automatically generated">
            <a:extLst>
              <a:ext uri="{FF2B5EF4-FFF2-40B4-BE49-F238E27FC236}">
                <a16:creationId xmlns:a16="http://schemas.microsoft.com/office/drawing/2014/main" id="{8AD01757-1CDA-0DC1-100A-DFD6E0D64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7051" y="2911764"/>
            <a:ext cx="1615983" cy="161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0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80" grpId="0"/>
      <p:bldP spid="82" grpId="0"/>
      <p:bldP spid="87" grpId="0"/>
      <p:bldP spid="89" grpId="0"/>
      <p:bldP spid="94" grpId="0" animBg="1"/>
      <p:bldP spid="9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80A949AB-6230-8D4B-845F-D3F02C1FBF00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10EDA07-0106-BA42-8AD9-495578B3DA9E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110" name="TextBox 13">
            <a:extLst>
              <a:ext uri="{FF2B5EF4-FFF2-40B4-BE49-F238E27FC236}">
                <a16:creationId xmlns:a16="http://schemas.microsoft.com/office/drawing/2014/main" id="{1F0D2C3A-CAC7-1249-B19C-E41A72C2D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676499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Marginal returns: maximizing benefit</a:t>
            </a:r>
            <a:endParaRPr lang="en-US" altLang="en-US" sz="3200" b="1" i="1" dirty="0">
              <a:solidFill>
                <a:schemeClr val="bg1"/>
              </a:solidFill>
              <a:latin typeface="Arial" panose="020B0604020202020204" pitchFamily="34" charset="0"/>
              <a:ea typeface="Adobe Caslon Pro" panose="0205050205050A020403" pitchFamily="18" charset="0"/>
              <a:cs typeface="Arial" panose="020B0604020202020204" pitchFamily="34" charset="0"/>
            </a:endParaRPr>
          </a:p>
        </p:txBody>
      </p:sp>
      <p:pic>
        <p:nvPicPr>
          <p:cNvPr id="118" name="droppedImage.pdf">
            <a:extLst>
              <a:ext uri="{FF2B5EF4-FFF2-40B4-BE49-F238E27FC236}">
                <a16:creationId xmlns:a16="http://schemas.microsoft.com/office/drawing/2014/main" id="{B7D781CB-8ED3-064C-AFA8-57A3D0E98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2EA1C52A-E8D7-35B2-BD32-FDE36FBA954C}"/>
              </a:ext>
            </a:extLst>
          </p:cNvPr>
          <p:cNvGrpSpPr/>
          <p:nvPr/>
        </p:nvGrpSpPr>
        <p:grpSpPr>
          <a:xfrm>
            <a:off x="1054254" y="2582030"/>
            <a:ext cx="3092840" cy="2465311"/>
            <a:chOff x="6457269" y="1228410"/>
            <a:chExt cx="4262338" cy="3397519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49D5F01-4557-2DA7-AB75-8F0576E18155}"/>
                </a:ext>
              </a:extLst>
            </p:cNvPr>
            <p:cNvCxnSpPr>
              <a:cxnSpLocks/>
            </p:cNvCxnSpPr>
            <p:nvPr/>
          </p:nvCxnSpPr>
          <p:spPr>
            <a:xfrm>
              <a:off x="6853117" y="1412234"/>
              <a:ext cx="10629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0B11D0B-9952-433E-5D72-931AEE59BACD}"/>
                </a:ext>
              </a:extLst>
            </p:cNvPr>
            <p:cNvCxnSpPr>
              <a:cxnSpLocks/>
            </p:cNvCxnSpPr>
            <p:nvPr/>
          </p:nvCxnSpPr>
          <p:spPr>
            <a:xfrm>
              <a:off x="6853116" y="2199198"/>
              <a:ext cx="10629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C61FDBE-E816-66E6-C51A-CC5BBACA03FC}"/>
                </a:ext>
              </a:extLst>
            </p:cNvPr>
            <p:cNvCxnSpPr>
              <a:cxnSpLocks/>
            </p:cNvCxnSpPr>
            <p:nvPr/>
          </p:nvCxnSpPr>
          <p:spPr>
            <a:xfrm>
              <a:off x="6853116" y="3773130"/>
              <a:ext cx="10629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F65251F9-16A2-2C45-BE1E-7945107F168C}"/>
                </a:ext>
              </a:extLst>
            </p:cNvPr>
            <p:cNvCxnSpPr>
              <a:cxnSpLocks/>
            </p:cNvCxnSpPr>
            <p:nvPr/>
          </p:nvCxnSpPr>
          <p:spPr>
            <a:xfrm>
              <a:off x="6853116" y="4560095"/>
              <a:ext cx="10629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65EF11B-C33A-EB63-2DAE-88BC000956F8}"/>
                </a:ext>
              </a:extLst>
            </p:cNvPr>
            <p:cNvSpPr txBox="1"/>
            <p:nvPr/>
          </p:nvSpPr>
          <p:spPr>
            <a:xfrm>
              <a:off x="6583288" y="4395096"/>
              <a:ext cx="248786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C8C906B-8432-7599-D728-C3803EB00104}"/>
                </a:ext>
              </a:extLst>
            </p:cNvPr>
            <p:cNvSpPr txBox="1"/>
            <p:nvPr/>
          </p:nvSpPr>
          <p:spPr>
            <a:xfrm>
              <a:off x="6616546" y="3613143"/>
              <a:ext cx="342860" cy="318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04A20DE-0093-9DDD-6102-B41E6054FE15}"/>
                </a:ext>
              </a:extLst>
            </p:cNvPr>
            <p:cNvSpPr txBox="1"/>
            <p:nvPr/>
          </p:nvSpPr>
          <p:spPr>
            <a:xfrm>
              <a:off x="6528891" y="2035778"/>
              <a:ext cx="431227" cy="318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A79F4C1-0399-AD28-4B48-3DE6C16148D3}"/>
                </a:ext>
              </a:extLst>
            </p:cNvPr>
            <p:cNvSpPr txBox="1"/>
            <p:nvPr/>
          </p:nvSpPr>
          <p:spPr>
            <a:xfrm>
              <a:off x="6457269" y="1266667"/>
              <a:ext cx="431227" cy="318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30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9741AF5B-FB60-C0F1-260F-6DD369DBD9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4737" y="1228410"/>
              <a:ext cx="0" cy="33596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9239794-82B8-EC01-CAA4-9CF6F8061C5A}"/>
                </a:ext>
              </a:extLst>
            </p:cNvPr>
            <p:cNvCxnSpPr>
              <a:cxnSpLocks/>
            </p:cNvCxnSpPr>
            <p:nvPr/>
          </p:nvCxnSpPr>
          <p:spPr>
            <a:xfrm>
              <a:off x="6964736" y="4573098"/>
              <a:ext cx="375487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493F677F-5A7F-CE75-9A43-AAC2F05BE9A2}"/>
                </a:ext>
              </a:extLst>
            </p:cNvPr>
            <p:cNvCxnSpPr>
              <a:cxnSpLocks/>
            </p:cNvCxnSpPr>
            <p:nvPr/>
          </p:nvCxnSpPr>
          <p:spPr>
            <a:xfrm>
              <a:off x="6853116" y="2986164"/>
              <a:ext cx="10629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AF869C2-6A75-59A6-BF9B-484732BF2723}"/>
                </a:ext>
              </a:extLst>
            </p:cNvPr>
            <p:cNvSpPr txBox="1"/>
            <p:nvPr/>
          </p:nvSpPr>
          <p:spPr>
            <a:xfrm>
              <a:off x="6499425" y="2822741"/>
              <a:ext cx="475410" cy="318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2A3EF790-FC10-DA30-46E4-D5671DABBED5}"/>
              </a:ext>
            </a:extLst>
          </p:cNvPr>
          <p:cNvSpPr txBox="1"/>
          <p:nvPr/>
        </p:nvSpPr>
        <p:spPr>
          <a:xfrm rot="16200000">
            <a:off x="333220" y="3630485"/>
            <a:ext cx="1080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# of hits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80BD168-7691-7349-6CBE-BB51FFC9F22E}"/>
              </a:ext>
            </a:extLst>
          </p:cNvPr>
          <p:cNvSpPr txBox="1"/>
          <p:nvPr/>
        </p:nvSpPr>
        <p:spPr>
          <a:xfrm>
            <a:off x="1992925" y="5559145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# of pitches</a:t>
            </a:r>
          </a:p>
        </p:txBody>
      </p:sp>
      <p:sp>
        <p:nvSpPr>
          <p:cNvPr id="123" name="Freeform 122">
            <a:extLst>
              <a:ext uri="{FF2B5EF4-FFF2-40B4-BE49-F238E27FC236}">
                <a16:creationId xmlns:a16="http://schemas.microsoft.com/office/drawing/2014/main" id="{444AA314-4A1E-2DEF-844B-61F5E20D71B2}"/>
              </a:ext>
            </a:extLst>
          </p:cNvPr>
          <p:cNvSpPr/>
          <p:nvPr/>
        </p:nvSpPr>
        <p:spPr>
          <a:xfrm rot="6087242" flipV="1">
            <a:off x="1505518" y="3158122"/>
            <a:ext cx="2171508" cy="1930140"/>
          </a:xfrm>
          <a:custGeom>
            <a:avLst/>
            <a:gdLst>
              <a:gd name="connsiteX0" fmla="*/ 0 w 7293254"/>
              <a:gd name="connsiteY0" fmla="*/ 2766213 h 2766213"/>
              <a:gd name="connsiteX1" fmla="*/ 2121408 w 7293254"/>
              <a:gd name="connsiteY1" fmla="*/ 2644293 h 2766213"/>
              <a:gd name="connsiteX2" fmla="*/ 3584448 w 7293254"/>
              <a:gd name="connsiteY2" fmla="*/ 1522629 h 2766213"/>
              <a:gd name="connsiteX3" fmla="*/ 4937760 w 7293254"/>
              <a:gd name="connsiteY3" fmla="*/ 266853 h 2766213"/>
              <a:gd name="connsiteX4" fmla="*/ 7071360 w 7293254"/>
              <a:gd name="connsiteY4" fmla="*/ 10821 h 2766213"/>
              <a:gd name="connsiteX5" fmla="*/ 7120128 w 7293254"/>
              <a:gd name="connsiteY5" fmla="*/ 71781 h 2766213"/>
              <a:gd name="connsiteX0" fmla="*/ 0 w 7293254"/>
              <a:gd name="connsiteY0" fmla="*/ 2766213 h 2766213"/>
              <a:gd name="connsiteX1" fmla="*/ 2121408 w 7293254"/>
              <a:gd name="connsiteY1" fmla="*/ 2644293 h 2766213"/>
              <a:gd name="connsiteX2" fmla="*/ 3584448 w 7293254"/>
              <a:gd name="connsiteY2" fmla="*/ 1522629 h 2766213"/>
              <a:gd name="connsiteX3" fmla="*/ 4937760 w 7293254"/>
              <a:gd name="connsiteY3" fmla="*/ 266853 h 2766213"/>
              <a:gd name="connsiteX4" fmla="*/ 7071360 w 7293254"/>
              <a:gd name="connsiteY4" fmla="*/ 10821 h 2766213"/>
              <a:gd name="connsiteX5" fmla="*/ 7120128 w 7293254"/>
              <a:gd name="connsiteY5" fmla="*/ 71781 h 2766213"/>
              <a:gd name="connsiteX0" fmla="*/ 0 w 7293254"/>
              <a:gd name="connsiteY0" fmla="*/ 2766213 h 2766213"/>
              <a:gd name="connsiteX1" fmla="*/ 2121408 w 7293254"/>
              <a:gd name="connsiteY1" fmla="*/ 2644293 h 2766213"/>
              <a:gd name="connsiteX2" fmla="*/ 3584448 w 7293254"/>
              <a:gd name="connsiteY2" fmla="*/ 1522629 h 2766213"/>
              <a:gd name="connsiteX3" fmla="*/ 4937760 w 7293254"/>
              <a:gd name="connsiteY3" fmla="*/ 266853 h 2766213"/>
              <a:gd name="connsiteX4" fmla="*/ 7071360 w 7293254"/>
              <a:gd name="connsiteY4" fmla="*/ 10821 h 2766213"/>
              <a:gd name="connsiteX5" fmla="*/ 7120128 w 7293254"/>
              <a:gd name="connsiteY5" fmla="*/ 71781 h 2766213"/>
              <a:gd name="connsiteX0" fmla="*/ 0 w 7293254"/>
              <a:gd name="connsiteY0" fmla="*/ 2766213 h 2766213"/>
              <a:gd name="connsiteX1" fmla="*/ 3584448 w 7293254"/>
              <a:gd name="connsiteY1" fmla="*/ 1522629 h 2766213"/>
              <a:gd name="connsiteX2" fmla="*/ 4937760 w 7293254"/>
              <a:gd name="connsiteY2" fmla="*/ 266853 h 2766213"/>
              <a:gd name="connsiteX3" fmla="*/ 7071360 w 7293254"/>
              <a:gd name="connsiteY3" fmla="*/ 10821 h 2766213"/>
              <a:gd name="connsiteX4" fmla="*/ 7120128 w 7293254"/>
              <a:gd name="connsiteY4" fmla="*/ 71781 h 2766213"/>
              <a:gd name="connsiteX0" fmla="*/ 0 w 7293254"/>
              <a:gd name="connsiteY0" fmla="*/ 2766213 h 2766213"/>
              <a:gd name="connsiteX1" fmla="*/ 3584448 w 7293254"/>
              <a:gd name="connsiteY1" fmla="*/ 1522629 h 2766213"/>
              <a:gd name="connsiteX2" fmla="*/ 4937760 w 7293254"/>
              <a:gd name="connsiteY2" fmla="*/ 266853 h 2766213"/>
              <a:gd name="connsiteX3" fmla="*/ 7071360 w 7293254"/>
              <a:gd name="connsiteY3" fmla="*/ 10821 h 2766213"/>
              <a:gd name="connsiteX4" fmla="*/ 7120128 w 7293254"/>
              <a:gd name="connsiteY4" fmla="*/ 71781 h 2766213"/>
              <a:gd name="connsiteX0" fmla="*/ 0 w 7293254"/>
              <a:gd name="connsiteY0" fmla="*/ 2766213 h 2790290"/>
              <a:gd name="connsiteX1" fmla="*/ 3584448 w 7293254"/>
              <a:gd name="connsiteY1" fmla="*/ 1522629 h 2790290"/>
              <a:gd name="connsiteX2" fmla="*/ 4937760 w 7293254"/>
              <a:gd name="connsiteY2" fmla="*/ 266853 h 2790290"/>
              <a:gd name="connsiteX3" fmla="*/ 7071360 w 7293254"/>
              <a:gd name="connsiteY3" fmla="*/ 10821 h 2790290"/>
              <a:gd name="connsiteX4" fmla="*/ 7120128 w 7293254"/>
              <a:gd name="connsiteY4" fmla="*/ 71781 h 2790290"/>
              <a:gd name="connsiteX0" fmla="*/ 0 w 7293254"/>
              <a:gd name="connsiteY0" fmla="*/ 2766213 h 2801415"/>
              <a:gd name="connsiteX1" fmla="*/ 2816352 w 7293254"/>
              <a:gd name="connsiteY1" fmla="*/ 1559205 h 2801415"/>
              <a:gd name="connsiteX2" fmla="*/ 4937760 w 7293254"/>
              <a:gd name="connsiteY2" fmla="*/ 266853 h 2801415"/>
              <a:gd name="connsiteX3" fmla="*/ 7071360 w 7293254"/>
              <a:gd name="connsiteY3" fmla="*/ 10821 h 2801415"/>
              <a:gd name="connsiteX4" fmla="*/ 7120128 w 7293254"/>
              <a:gd name="connsiteY4" fmla="*/ 71781 h 2801415"/>
              <a:gd name="connsiteX0" fmla="*/ 0 w 7293254"/>
              <a:gd name="connsiteY0" fmla="*/ 2766213 h 2766213"/>
              <a:gd name="connsiteX1" fmla="*/ 2816352 w 7293254"/>
              <a:gd name="connsiteY1" fmla="*/ 1559205 h 2766213"/>
              <a:gd name="connsiteX2" fmla="*/ 7071360 w 7293254"/>
              <a:gd name="connsiteY2" fmla="*/ 10821 h 2766213"/>
              <a:gd name="connsiteX3" fmla="*/ 7120128 w 7293254"/>
              <a:gd name="connsiteY3" fmla="*/ 71781 h 2766213"/>
              <a:gd name="connsiteX0" fmla="*/ 0 w 7071360"/>
              <a:gd name="connsiteY0" fmla="*/ 2755392 h 2755392"/>
              <a:gd name="connsiteX1" fmla="*/ 2816352 w 7071360"/>
              <a:gd name="connsiteY1" fmla="*/ 1548384 h 2755392"/>
              <a:gd name="connsiteX2" fmla="*/ 7071360 w 7071360"/>
              <a:gd name="connsiteY2" fmla="*/ 0 h 2755392"/>
              <a:gd name="connsiteX0" fmla="*/ 0 w 7071360"/>
              <a:gd name="connsiteY0" fmla="*/ 2755392 h 2755392"/>
              <a:gd name="connsiteX1" fmla="*/ 2816352 w 7071360"/>
              <a:gd name="connsiteY1" fmla="*/ 1548384 h 2755392"/>
              <a:gd name="connsiteX2" fmla="*/ 7071360 w 7071360"/>
              <a:gd name="connsiteY2" fmla="*/ 0 h 2755392"/>
              <a:gd name="connsiteX0" fmla="*/ 0 w 7071360"/>
              <a:gd name="connsiteY0" fmla="*/ 2755392 h 2755392"/>
              <a:gd name="connsiteX1" fmla="*/ 2816352 w 7071360"/>
              <a:gd name="connsiteY1" fmla="*/ 1548384 h 2755392"/>
              <a:gd name="connsiteX2" fmla="*/ 7071360 w 7071360"/>
              <a:gd name="connsiteY2" fmla="*/ 0 h 2755392"/>
              <a:gd name="connsiteX0" fmla="*/ 0 w 5754624"/>
              <a:gd name="connsiteY0" fmla="*/ 2682240 h 2682240"/>
              <a:gd name="connsiteX1" fmla="*/ 2816352 w 5754624"/>
              <a:gd name="connsiteY1" fmla="*/ 1475232 h 2682240"/>
              <a:gd name="connsiteX2" fmla="*/ 5754624 w 5754624"/>
              <a:gd name="connsiteY2" fmla="*/ 0 h 2682240"/>
              <a:gd name="connsiteX0" fmla="*/ 0 w 5754624"/>
              <a:gd name="connsiteY0" fmla="*/ 2682240 h 2682240"/>
              <a:gd name="connsiteX1" fmla="*/ 2816352 w 5754624"/>
              <a:gd name="connsiteY1" fmla="*/ 1475232 h 2682240"/>
              <a:gd name="connsiteX2" fmla="*/ 5754624 w 5754624"/>
              <a:gd name="connsiteY2" fmla="*/ 0 h 2682240"/>
              <a:gd name="connsiteX0" fmla="*/ 0 w 5709645"/>
              <a:gd name="connsiteY0" fmla="*/ 1786617 h 1786617"/>
              <a:gd name="connsiteX1" fmla="*/ 2816352 w 5709645"/>
              <a:gd name="connsiteY1" fmla="*/ 579609 h 1786617"/>
              <a:gd name="connsiteX2" fmla="*/ 5709645 w 5709645"/>
              <a:gd name="connsiteY2" fmla="*/ 17961 h 1786617"/>
              <a:gd name="connsiteX0" fmla="*/ 0 w 5709645"/>
              <a:gd name="connsiteY0" fmla="*/ 1822945 h 1822945"/>
              <a:gd name="connsiteX1" fmla="*/ 2816352 w 5709645"/>
              <a:gd name="connsiteY1" fmla="*/ 615937 h 1822945"/>
              <a:gd name="connsiteX2" fmla="*/ 5709645 w 5709645"/>
              <a:gd name="connsiteY2" fmla="*/ 54289 h 1822945"/>
              <a:gd name="connsiteX0" fmla="*/ 0 w 3618107"/>
              <a:gd name="connsiteY0" fmla="*/ 1693680 h 1693680"/>
              <a:gd name="connsiteX1" fmla="*/ 2816352 w 3618107"/>
              <a:gd name="connsiteY1" fmla="*/ 486672 h 1693680"/>
              <a:gd name="connsiteX2" fmla="*/ 3618107 w 3618107"/>
              <a:gd name="connsiteY2" fmla="*/ 219229 h 1693680"/>
              <a:gd name="connsiteX0" fmla="*/ 0 w 3629511"/>
              <a:gd name="connsiteY0" fmla="*/ 1563859 h 1563859"/>
              <a:gd name="connsiteX1" fmla="*/ 2816352 w 3629511"/>
              <a:gd name="connsiteY1" fmla="*/ 356851 h 1563859"/>
              <a:gd name="connsiteX2" fmla="*/ 3618107 w 3629511"/>
              <a:gd name="connsiteY2" fmla="*/ 89408 h 1563859"/>
              <a:gd name="connsiteX0" fmla="*/ 0 w 2816352"/>
              <a:gd name="connsiteY0" fmla="*/ 1207008 h 1207008"/>
              <a:gd name="connsiteX1" fmla="*/ 2816352 w 2816352"/>
              <a:gd name="connsiteY1" fmla="*/ 0 h 120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16352" h="1207008">
                <a:moveTo>
                  <a:pt x="0" y="1207008"/>
                </a:moveTo>
                <a:cubicBezTo>
                  <a:pt x="954024" y="1130808"/>
                  <a:pt x="2381504" y="946912"/>
                  <a:pt x="2816352" y="0"/>
                </a:cubicBezTo>
              </a:path>
            </a:pathLst>
          </a:cu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9E7C6FD8-B1B8-3538-A8A9-C070A447F282}"/>
              </a:ext>
            </a:extLst>
          </p:cNvPr>
          <p:cNvCxnSpPr>
            <a:cxnSpLocks/>
          </p:cNvCxnSpPr>
          <p:nvPr/>
        </p:nvCxnSpPr>
        <p:spPr>
          <a:xfrm rot="16200000">
            <a:off x="2652971" y="5062026"/>
            <a:ext cx="771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84433949-AFE4-E4F8-C418-DFF9517ACE5A}"/>
              </a:ext>
            </a:extLst>
          </p:cNvPr>
          <p:cNvCxnSpPr>
            <a:cxnSpLocks/>
          </p:cNvCxnSpPr>
          <p:nvPr/>
        </p:nvCxnSpPr>
        <p:spPr>
          <a:xfrm rot="16200000">
            <a:off x="3419646" y="5046126"/>
            <a:ext cx="771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5147D015-87C0-6C80-6D7F-EB14B0E5EEA3}"/>
              </a:ext>
            </a:extLst>
          </p:cNvPr>
          <p:cNvCxnSpPr>
            <a:cxnSpLocks/>
          </p:cNvCxnSpPr>
          <p:nvPr/>
        </p:nvCxnSpPr>
        <p:spPr>
          <a:xfrm rot="16200000">
            <a:off x="1761230" y="5062026"/>
            <a:ext cx="771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32009EA-FC1A-AE2D-F62B-1293D73E10F6}"/>
              </a:ext>
            </a:extLst>
          </p:cNvPr>
          <p:cNvSpPr txBox="1"/>
          <p:nvPr/>
        </p:nvSpPr>
        <p:spPr>
          <a:xfrm>
            <a:off x="892089" y="1846329"/>
            <a:ext cx="3625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Increasing marginal returns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5042831-4511-DC3C-80F9-40C4384528F9}"/>
              </a:ext>
            </a:extLst>
          </p:cNvPr>
          <p:cNvSpPr txBox="1"/>
          <p:nvPr/>
        </p:nvSpPr>
        <p:spPr>
          <a:xfrm>
            <a:off x="1559523" y="5159035"/>
            <a:ext cx="2356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10	20	30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4A70BDB-09EA-A6CB-89C6-2843205D0356}"/>
              </a:ext>
            </a:extLst>
          </p:cNvPr>
          <p:cNvSpPr txBox="1"/>
          <p:nvPr/>
        </p:nvSpPr>
        <p:spPr>
          <a:xfrm>
            <a:off x="1477807" y="4536332"/>
            <a:ext cx="1154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“warm-up”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205E37F-83BD-0CCA-01E3-8E6E2E68EB52}"/>
              </a:ext>
            </a:extLst>
          </p:cNvPr>
          <p:cNvSpPr txBox="1"/>
          <p:nvPr/>
        </p:nvSpPr>
        <p:spPr>
          <a:xfrm>
            <a:off x="2860310" y="2938922"/>
            <a:ext cx="1154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“in the zone”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47D1C4B-2918-AD36-C683-8A86DA2BF24A}"/>
              </a:ext>
            </a:extLst>
          </p:cNvPr>
          <p:cNvSpPr txBox="1"/>
          <p:nvPr/>
        </p:nvSpPr>
        <p:spPr>
          <a:xfrm>
            <a:off x="1588322" y="4095143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⚾️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AA306459-DBB8-4F15-4E7C-E2A9CAB5E561}"/>
              </a:ext>
            </a:extLst>
          </p:cNvPr>
          <p:cNvSpPr txBox="1"/>
          <p:nvPr/>
        </p:nvSpPr>
        <p:spPr>
          <a:xfrm>
            <a:off x="2666405" y="2442114"/>
            <a:ext cx="1941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⚾️ ⚾️ ⚾️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7920A36B-A846-7649-B21B-E12251874E59}"/>
              </a:ext>
            </a:extLst>
          </p:cNvPr>
          <p:cNvSpPr txBox="1"/>
          <p:nvPr/>
        </p:nvSpPr>
        <p:spPr>
          <a:xfrm>
            <a:off x="6353067" y="1303883"/>
            <a:ext cx="5485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Q. Given 30 pitches, how often to hit?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49B66C4-27AC-8CDF-FD33-5260761E6CDB}"/>
              </a:ext>
            </a:extLst>
          </p:cNvPr>
          <p:cNvSpPr txBox="1"/>
          <p:nvPr/>
        </p:nvSpPr>
        <p:spPr>
          <a:xfrm>
            <a:off x="6816659" y="2123412"/>
            <a:ext cx="4483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Scenario 1: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face the same pitcher a lot on day 1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54C3A3EB-FCEB-304E-E9DF-FE8E1D12ED50}"/>
              </a:ext>
            </a:extLst>
          </p:cNvPr>
          <p:cNvCxnSpPr>
            <a:cxnSpLocks/>
          </p:cNvCxnSpPr>
          <p:nvPr/>
        </p:nvCxnSpPr>
        <p:spPr>
          <a:xfrm>
            <a:off x="7052317" y="3232995"/>
            <a:ext cx="27246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99093046-4B6C-C5D0-3D41-C8D924CAE42B}"/>
              </a:ext>
            </a:extLst>
          </p:cNvPr>
          <p:cNvSpPr txBox="1"/>
          <p:nvPr/>
        </p:nvSpPr>
        <p:spPr>
          <a:xfrm>
            <a:off x="9224872" y="3309461"/>
            <a:ext cx="668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13964DD-8636-EE90-4BCA-A4BBAAB695EA}"/>
              </a:ext>
            </a:extLst>
          </p:cNvPr>
          <p:cNvSpPr txBox="1"/>
          <p:nvPr/>
        </p:nvSpPr>
        <p:spPr>
          <a:xfrm>
            <a:off x="6817450" y="4180695"/>
            <a:ext cx="4173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Scenario 2: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face the same pitcher 1 per month</a:t>
            </a: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05689A53-1D96-F3C0-7011-4BED99265ED3}"/>
              </a:ext>
            </a:extLst>
          </p:cNvPr>
          <p:cNvCxnSpPr>
            <a:cxnSpLocks/>
          </p:cNvCxnSpPr>
          <p:nvPr/>
        </p:nvCxnSpPr>
        <p:spPr>
          <a:xfrm>
            <a:off x="7053108" y="5290278"/>
            <a:ext cx="27246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001DE86F-91DB-4585-0DC0-58342E550678}"/>
              </a:ext>
            </a:extLst>
          </p:cNvPr>
          <p:cNvSpPr txBox="1"/>
          <p:nvPr/>
        </p:nvSpPr>
        <p:spPr>
          <a:xfrm>
            <a:off x="9225663" y="5366744"/>
            <a:ext cx="668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3A18D305-54AE-00B7-E026-8A24E9DF9450}"/>
              </a:ext>
            </a:extLst>
          </p:cNvPr>
          <p:cNvSpPr txBox="1"/>
          <p:nvPr/>
        </p:nvSpPr>
        <p:spPr>
          <a:xfrm>
            <a:off x="6842303" y="2834919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⚾️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BEB7B0D5-5FE1-4C08-86BF-4932B9A47251}"/>
              </a:ext>
            </a:extLst>
          </p:cNvPr>
          <p:cNvSpPr txBox="1"/>
          <p:nvPr/>
        </p:nvSpPr>
        <p:spPr>
          <a:xfrm>
            <a:off x="6962585" y="2554212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⚾️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3F744CD-F91A-6108-67DD-1E50426F58F4}"/>
              </a:ext>
            </a:extLst>
          </p:cNvPr>
          <p:cNvSpPr txBox="1"/>
          <p:nvPr/>
        </p:nvSpPr>
        <p:spPr>
          <a:xfrm>
            <a:off x="7123017" y="283107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⚾️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FF3BD16-6B8B-4596-2B92-772F16A7096B}"/>
              </a:ext>
            </a:extLst>
          </p:cNvPr>
          <p:cNvSpPr txBox="1"/>
          <p:nvPr/>
        </p:nvSpPr>
        <p:spPr>
          <a:xfrm>
            <a:off x="6912588" y="4900631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⚾️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1243B69-59B0-7ACE-6A5F-E72FC1C46A3C}"/>
              </a:ext>
            </a:extLst>
          </p:cNvPr>
          <p:cNvSpPr txBox="1"/>
          <p:nvPr/>
        </p:nvSpPr>
        <p:spPr>
          <a:xfrm>
            <a:off x="8119098" y="4900631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⚾️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4C375EBE-32DD-FAE6-511F-FD9B0ACEAC55}"/>
              </a:ext>
            </a:extLst>
          </p:cNvPr>
          <p:cNvSpPr txBox="1"/>
          <p:nvPr/>
        </p:nvSpPr>
        <p:spPr>
          <a:xfrm>
            <a:off x="9325608" y="4900631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⚾️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7099E4C0-DAEF-9D72-6A96-32C04BF8359D}"/>
              </a:ext>
            </a:extLst>
          </p:cNvPr>
          <p:cNvSpPr txBox="1"/>
          <p:nvPr/>
        </p:nvSpPr>
        <p:spPr>
          <a:xfrm>
            <a:off x="6461328" y="5972188"/>
            <a:ext cx="4173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u="sng" dirty="0"/>
              <a:t>instantaneous</a:t>
            </a:r>
            <a:r>
              <a:rPr lang="en-US" dirty="0"/>
              <a:t> exposure maximizes # hits when marginal returns are </a:t>
            </a:r>
            <a:r>
              <a:rPr lang="en-US" i="1" u="sng" dirty="0"/>
              <a:t>increasing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A4E10C0D-5DC1-C999-30A2-233DDB70F919}"/>
              </a:ext>
            </a:extLst>
          </p:cNvPr>
          <p:cNvSpPr/>
          <p:nvPr/>
        </p:nvSpPr>
        <p:spPr>
          <a:xfrm>
            <a:off x="6637475" y="1958004"/>
            <a:ext cx="4353517" cy="1834520"/>
          </a:xfrm>
          <a:prstGeom prst="rect">
            <a:avLst/>
          </a:prstGeom>
          <a:solidFill>
            <a:srgbClr val="FFC000">
              <a:alpha val="5098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865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/>
      <p:bldP spid="136" grpId="0"/>
      <p:bldP spid="138" grpId="0"/>
      <p:bldP spid="142" grpId="0"/>
      <p:bldP spid="145" grpId="0"/>
      <p:bldP spid="150" grpId="0"/>
      <p:bldP spid="151" grpId="0"/>
      <p:bldP spid="152" grpId="0"/>
      <p:bldP spid="153" grpId="0"/>
      <p:bldP spid="154" grpId="0"/>
      <p:bldP spid="155" grpId="0"/>
      <p:bldP spid="157" grpId="0"/>
      <p:bldP spid="15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B5679D5-82EF-1E43-9FB4-B7F3535630AD}"/>
              </a:ext>
            </a:extLst>
          </p:cNvPr>
          <p:cNvCxnSpPr>
            <a:cxnSpLocks/>
          </p:cNvCxnSpPr>
          <p:nvPr/>
        </p:nvCxnSpPr>
        <p:spPr>
          <a:xfrm flipH="1">
            <a:off x="458685" y="5668229"/>
            <a:ext cx="1184192" cy="0"/>
          </a:xfrm>
          <a:prstGeom prst="straightConnector1">
            <a:avLst/>
          </a:prstGeom>
          <a:ln w="508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Freeform 60">
            <a:extLst>
              <a:ext uri="{FF2B5EF4-FFF2-40B4-BE49-F238E27FC236}">
                <a16:creationId xmlns:a16="http://schemas.microsoft.com/office/drawing/2014/main" id="{127A16DE-427E-3743-BB09-F988814BCDBF}"/>
              </a:ext>
            </a:extLst>
          </p:cNvPr>
          <p:cNvSpPr/>
          <p:nvPr/>
        </p:nvSpPr>
        <p:spPr>
          <a:xfrm rot="16200000">
            <a:off x="994085" y="4579286"/>
            <a:ext cx="497459" cy="795235"/>
          </a:xfrm>
          <a:custGeom>
            <a:avLst/>
            <a:gdLst>
              <a:gd name="connsiteX0" fmla="*/ 0 w 6506677"/>
              <a:gd name="connsiteY0" fmla="*/ 2609786 h 2619411"/>
              <a:gd name="connsiteX1" fmla="*/ 1010652 w 6506677"/>
              <a:gd name="connsiteY1" fmla="*/ 2494283 h 2619411"/>
              <a:gd name="connsiteX2" fmla="*/ 1617044 w 6506677"/>
              <a:gd name="connsiteY2" fmla="*/ 2099647 h 2619411"/>
              <a:gd name="connsiteX3" fmla="*/ 2117557 w 6506677"/>
              <a:gd name="connsiteY3" fmla="*/ 1425879 h 2619411"/>
              <a:gd name="connsiteX4" fmla="*/ 2502568 w 6506677"/>
              <a:gd name="connsiteY4" fmla="*/ 732860 h 2619411"/>
              <a:gd name="connsiteX5" fmla="*/ 2839452 w 6506677"/>
              <a:gd name="connsiteY5" fmla="*/ 280472 h 2619411"/>
              <a:gd name="connsiteX6" fmla="*/ 3070458 w 6506677"/>
              <a:gd name="connsiteY6" fmla="*/ 49466 h 2619411"/>
              <a:gd name="connsiteX7" fmla="*/ 3272589 w 6506677"/>
              <a:gd name="connsiteY7" fmla="*/ 1340 h 2619411"/>
              <a:gd name="connsiteX8" fmla="*/ 3532471 w 6506677"/>
              <a:gd name="connsiteY8" fmla="*/ 78342 h 2619411"/>
              <a:gd name="connsiteX9" fmla="*/ 3744227 w 6506677"/>
              <a:gd name="connsiteY9" fmla="*/ 318973 h 2619411"/>
              <a:gd name="connsiteX10" fmla="*/ 4052235 w 6506677"/>
              <a:gd name="connsiteY10" fmla="*/ 732860 h 2619411"/>
              <a:gd name="connsiteX11" fmla="*/ 4514248 w 6506677"/>
              <a:gd name="connsiteY11" fmla="*/ 1560632 h 2619411"/>
              <a:gd name="connsiteX12" fmla="*/ 5053263 w 6506677"/>
              <a:gd name="connsiteY12" fmla="*/ 2195900 h 2619411"/>
              <a:gd name="connsiteX13" fmla="*/ 5601903 w 6506677"/>
              <a:gd name="connsiteY13" fmla="*/ 2503908 h 2619411"/>
              <a:gd name="connsiteX14" fmla="*/ 6035040 w 6506677"/>
              <a:gd name="connsiteY14" fmla="*/ 2600161 h 2619411"/>
              <a:gd name="connsiteX15" fmla="*/ 6506677 w 6506677"/>
              <a:gd name="connsiteY15" fmla="*/ 2619411 h 2619411"/>
              <a:gd name="connsiteX0" fmla="*/ 0 w 6544195"/>
              <a:gd name="connsiteY0" fmla="*/ 2609786 h 2621117"/>
              <a:gd name="connsiteX1" fmla="*/ 1010652 w 6544195"/>
              <a:gd name="connsiteY1" fmla="*/ 2494283 h 2621117"/>
              <a:gd name="connsiteX2" fmla="*/ 1617044 w 6544195"/>
              <a:gd name="connsiteY2" fmla="*/ 2099647 h 2621117"/>
              <a:gd name="connsiteX3" fmla="*/ 2117557 w 6544195"/>
              <a:gd name="connsiteY3" fmla="*/ 1425879 h 2621117"/>
              <a:gd name="connsiteX4" fmla="*/ 2502568 w 6544195"/>
              <a:gd name="connsiteY4" fmla="*/ 732860 h 2621117"/>
              <a:gd name="connsiteX5" fmla="*/ 2839452 w 6544195"/>
              <a:gd name="connsiteY5" fmla="*/ 280472 h 2621117"/>
              <a:gd name="connsiteX6" fmla="*/ 3070458 w 6544195"/>
              <a:gd name="connsiteY6" fmla="*/ 49466 h 2621117"/>
              <a:gd name="connsiteX7" fmla="*/ 3272589 w 6544195"/>
              <a:gd name="connsiteY7" fmla="*/ 1340 h 2621117"/>
              <a:gd name="connsiteX8" fmla="*/ 3532471 w 6544195"/>
              <a:gd name="connsiteY8" fmla="*/ 78342 h 2621117"/>
              <a:gd name="connsiteX9" fmla="*/ 3744227 w 6544195"/>
              <a:gd name="connsiteY9" fmla="*/ 318973 h 2621117"/>
              <a:gd name="connsiteX10" fmla="*/ 4052235 w 6544195"/>
              <a:gd name="connsiteY10" fmla="*/ 732860 h 2621117"/>
              <a:gd name="connsiteX11" fmla="*/ 4514248 w 6544195"/>
              <a:gd name="connsiteY11" fmla="*/ 1560632 h 2621117"/>
              <a:gd name="connsiteX12" fmla="*/ 5053263 w 6544195"/>
              <a:gd name="connsiteY12" fmla="*/ 2195900 h 2621117"/>
              <a:gd name="connsiteX13" fmla="*/ 5601903 w 6544195"/>
              <a:gd name="connsiteY13" fmla="*/ 2503908 h 2621117"/>
              <a:gd name="connsiteX14" fmla="*/ 6035040 w 6544195"/>
              <a:gd name="connsiteY14" fmla="*/ 2600161 h 2621117"/>
              <a:gd name="connsiteX15" fmla="*/ 6506677 w 6544195"/>
              <a:gd name="connsiteY15" fmla="*/ 2619411 h 2621117"/>
              <a:gd name="connsiteX16" fmla="*/ 6515311 w 6544195"/>
              <a:gd name="connsiteY16" fmla="*/ 2620289 h 2621117"/>
              <a:gd name="connsiteX0" fmla="*/ 0 w 8131680"/>
              <a:gd name="connsiteY0" fmla="*/ 2609786 h 2621117"/>
              <a:gd name="connsiteX1" fmla="*/ 1010652 w 8131680"/>
              <a:gd name="connsiteY1" fmla="*/ 2494283 h 2621117"/>
              <a:gd name="connsiteX2" fmla="*/ 1617044 w 8131680"/>
              <a:gd name="connsiteY2" fmla="*/ 2099647 h 2621117"/>
              <a:gd name="connsiteX3" fmla="*/ 2117557 w 8131680"/>
              <a:gd name="connsiteY3" fmla="*/ 1425879 h 2621117"/>
              <a:gd name="connsiteX4" fmla="*/ 2502568 w 8131680"/>
              <a:gd name="connsiteY4" fmla="*/ 732860 h 2621117"/>
              <a:gd name="connsiteX5" fmla="*/ 2839452 w 8131680"/>
              <a:gd name="connsiteY5" fmla="*/ 280472 h 2621117"/>
              <a:gd name="connsiteX6" fmla="*/ 3070458 w 8131680"/>
              <a:gd name="connsiteY6" fmla="*/ 49466 h 2621117"/>
              <a:gd name="connsiteX7" fmla="*/ 3272589 w 8131680"/>
              <a:gd name="connsiteY7" fmla="*/ 1340 h 2621117"/>
              <a:gd name="connsiteX8" fmla="*/ 3532471 w 8131680"/>
              <a:gd name="connsiteY8" fmla="*/ 78342 h 2621117"/>
              <a:gd name="connsiteX9" fmla="*/ 3744227 w 8131680"/>
              <a:gd name="connsiteY9" fmla="*/ 318973 h 2621117"/>
              <a:gd name="connsiteX10" fmla="*/ 4052235 w 8131680"/>
              <a:gd name="connsiteY10" fmla="*/ 732860 h 2621117"/>
              <a:gd name="connsiteX11" fmla="*/ 4514248 w 8131680"/>
              <a:gd name="connsiteY11" fmla="*/ 1560632 h 2621117"/>
              <a:gd name="connsiteX12" fmla="*/ 5053263 w 8131680"/>
              <a:gd name="connsiteY12" fmla="*/ 2195900 h 2621117"/>
              <a:gd name="connsiteX13" fmla="*/ 5601903 w 8131680"/>
              <a:gd name="connsiteY13" fmla="*/ 2503908 h 2621117"/>
              <a:gd name="connsiteX14" fmla="*/ 6035040 w 8131680"/>
              <a:gd name="connsiteY14" fmla="*/ 2600161 h 2621117"/>
              <a:gd name="connsiteX15" fmla="*/ 6506677 w 8131680"/>
              <a:gd name="connsiteY15" fmla="*/ 2619411 h 2621117"/>
              <a:gd name="connsiteX16" fmla="*/ 8131680 w 8131680"/>
              <a:gd name="connsiteY16" fmla="*/ 2620289 h 2621117"/>
              <a:gd name="connsiteX0" fmla="*/ 0 w 8131680"/>
              <a:gd name="connsiteY0" fmla="*/ 2609786 h 2621117"/>
              <a:gd name="connsiteX1" fmla="*/ 153282 w 8131680"/>
              <a:gd name="connsiteY1" fmla="*/ 2603691 h 2621117"/>
              <a:gd name="connsiteX2" fmla="*/ 1010652 w 8131680"/>
              <a:gd name="connsiteY2" fmla="*/ 2494283 h 2621117"/>
              <a:gd name="connsiteX3" fmla="*/ 1617044 w 8131680"/>
              <a:gd name="connsiteY3" fmla="*/ 2099647 h 2621117"/>
              <a:gd name="connsiteX4" fmla="*/ 2117557 w 8131680"/>
              <a:gd name="connsiteY4" fmla="*/ 1425879 h 2621117"/>
              <a:gd name="connsiteX5" fmla="*/ 2502568 w 8131680"/>
              <a:gd name="connsiteY5" fmla="*/ 732860 h 2621117"/>
              <a:gd name="connsiteX6" fmla="*/ 2839452 w 8131680"/>
              <a:gd name="connsiteY6" fmla="*/ 280472 h 2621117"/>
              <a:gd name="connsiteX7" fmla="*/ 3070458 w 8131680"/>
              <a:gd name="connsiteY7" fmla="*/ 49466 h 2621117"/>
              <a:gd name="connsiteX8" fmla="*/ 3272589 w 8131680"/>
              <a:gd name="connsiteY8" fmla="*/ 1340 h 2621117"/>
              <a:gd name="connsiteX9" fmla="*/ 3532471 w 8131680"/>
              <a:gd name="connsiteY9" fmla="*/ 78342 h 2621117"/>
              <a:gd name="connsiteX10" fmla="*/ 3744227 w 8131680"/>
              <a:gd name="connsiteY10" fmla="*/ 318973 h 2621117"/>
              <a:gd name="connsiteX11" fmla="*/ 4052235 w 8131680"/>
              <a:gd name="connsiteY11" fmla="*/ 732860 h 2621117"/>
              <a:gd name="connsiteX12" fmla="*/ 4514248 w 8131680"/>
              <a:gd name="connsiteY12" fmla="*/ 1560632 h 2621117"/>
              <a:gd name="connsiteX13" fmla="*/ 5053263 w 8131680"/>
              <a:gd name="connsiteY13" fmla="*/ 2195900 h 2621117"/>
              <a:gd name="connsiteX14" fmla="*/ 5601903 w 8131680"/>
              <a:gd name="connsiteY14" fmla="*/ 2503908 h 2621117"/>
              <a:gd name="connsiteX15" fmla="*/ 6035040 w 8131680"/>
              <a:gd name="connsiteY15" fmla="*/ 2600161 h 2621117"/>
              <a:gd name="connsiteX16" fmla="*/ 6506677 w 8131680"/>
              <a:gd name="connsiteY16" fmla="*/ 2619411 h 2621117"/>
              <a:gd name="connsiteX17" fmla="*/ 8131680 w 8131680"/>
              <a:gd name="connsiteY17" fmla="*/ 2620289 h 2621117"/>
              <a:gd name="connsiteX0" fmla="*/ 0 w 9618739"/>
              <a:gd name="connsiteY0" fmla="*/ 2609786 h 2621117"/>
              <a:gd name="connsiteX1" fmla="*/ 1640341 w 9618739"/>
              <a:gd name="connsiteY1" fmla="*/ 2603691 h 2621117"/>
              <a:gd name="connsiteX2" fmla="*/ 2497711 w 9618739"/>
              <a:gd name="connsiteY2" fmla="*/ 2494283 h 2621117"/>
              <a:gd name="connsiteX3" fmla="*/ 3104103 w 9618739"/>
              <a:gd name="connsiteY3" fmla="*/ 2099647 h 2621117"/>
              <a:gd name="connsiteX4" fmla="*/ 3604616 w 9618739"/>
              <a:gd name="connsiteY4" fmla="*/ 1425879 h 2621117"/>
              <a:gd name="connsiteX5" fmla="*/ 3989627 w 9618739"/>
              <a:gd name="connsiteY5" fmla="*/ 732860 h 2621117"/>
              <a:gd name="connsiteX6" fmla="*/ 4326511 w 9618739"/>
              <a:gd name="connsiteY6" fmla="*/ 280472 h 2621117"/>
              <a:gd name="connsiteX7" fmla="*/ 4557517 w 9618739"/>
              <a:gd name="connsiteY7" fmla="*/ 49466 h 2621117"/>
              <a:gd name="connsiteX8" fmla="*/ 4759648 w 9618739"/>
              <a:gd name="connsiteY8" fmla="*/ 1340 h 2621117"/>
              <a:gd name="connsiteX9" fmla="*/ 5019530 w 9618739"/>
              <a:gd name="connsiteY9" fmla="*/ 78342 h 2621117"/>
              <a:gd name="connsiteX10" fmla="*/ 5231286 w 9618739"/>
              <a:gd name="connsiteY10" fmla="*/ 318973 h 2621117"/>
              <a:gd name="connsiteX11" fmla="*/ 5539294 w 9618739"/>
              <a:gd name="connsiteY11" fmla="*/ 732860 h 2621117"/>
              <a:gd name="connsiteX12" fmla="*/ 6001307 w 9618739"/>
              <a:gd name="connsiteY12" fmla="*/ 1560632 h 2621117"/>
              <a:gd name="connsiteX13" fmla="*/ 6540322 w 9618739"/>
              <a:gd name="connsiteY13" fmla="*/ 2195900 h 2621117"/>
              <a:gd name="connsiteX14" fmla="*/ 7088962 w 9618739"/>
              <a:gd name="connsiteY14" fmla="*/ 2503908 h 2621117"/>
              <a:gd name="connsiteX15" fmla="*/ 7522099 w 9618739"/>
              <a:gd name="connsiteY15" fmla="*/ 2600161 h 2621117"/>
              <a:gd name="connsiteX16" fmla="*/ 7993736 w 9618739"/>
              <a:gd name="connsiteY16" fmla="*/ 2619411 h 2621117"/>
              <a:gd name="connsiteX17" fmla="*/ 9618739 w 9618739"/>
              <a:gd name="connsiteY17" fmla="*/ 2620289 h 2621117"/>
              <a:gd name="connsiteX0" fmla="*/ 0 w 9618739"/>
              <a:gd name="connsiteY0" fmla="*/ 2609599 h 2620930"/>
              <a:gd name="connsiteX1" fmla="*/ 1640341 w 9618739"/>
              <a:gd name="connsiteY1" fmla="*/ 2603504 h 2620930"/>
              <a:gd name="connsiteX2" fmla="*/ 2497711 w 9618739"/>
              <a:gd name="connsiteY2" fmla="*/ 2494096 h 2620930"/>
              <a:gd name="connsiteX3" fmla="*/ 3104103 w 9618739"/>
              <a:gd name="connsiteY3" fmla="*/ 2099460 h 2620930"/>
              <a:gd name="connsiteX4" fmla="*/ 3604616 w 9618739"/>
              <a:gd name="connsiteY4" fmla="*/ 1425692 h 2620930"/>
              <a:gd name="connsiteX5" fmla="*/ 3989627 w 9618739"/>
              <a:gd name="connsiteY5" fmla="*/ 732673 h 2620930"/>
              <a:gd name="connsiteX6" fmla="*/ 4261857 w 9618739"/>
              <a:gd name="connsiteY6" fmla="*/ 263690 h 2620930"/>
              <a:gd name="connsiteX7" fmla="*/ 4557517 w 9618739"/>
              <a:gd name="connsiteY7" fmla="*/ 49279 h 2620930"/>
              <a:gd name="connsiteX8" fmla="*/ 4759648 w 9618739"/>
              <a:gd name="connsiteY8" fmla="*/ 1153 h 2620930"/>
              <a:gd name="connsiteX9" fmla="*/ 5019530 w 9618739"/>
              <a:gd name="connsiteY9" fmla="*/ 78155 h 2620930"/>
              <a:gd name="connsiteX10" fmla="*/ 5231286 w 9618739"/>
              <a:gd name="connsiteY10" fmla="*/ 318786 h 2620930"/>
              <a:gd name="connsiteX11" fmla="*/ 5539294 w 9618739"/>
              <a:gd name="connsiteY11" fmla="*/ 732673 h 2620930"/>
              <a:gd name="connsiteX12" fmla="*/ 6001307 w 9618739"/>
              <a:gd name="connsiteY12" fmla="*/ 1560445 h 2620930"/>
              <a:gd name="connsiteX13" fmla="*/ 6540322 w 9618739"/>
              <a:gd name="connsiteY13" fmla="*/ 2195713 h 2620930"/>
              <a:gd name="connsiteX14" fmla="*/ 7088962 w 9618739"/>
              <a:gd name="connsiteY14" fmla="*/ 2503721 h 2620930"/>
              <a:gd name="connsiteX15" fmla="*/ 7522099 w 9618739"/>
              <a:gd name="connsiteY15" fmla="*/ 2599974 h 2620930"/>
              <a:gd name="connsiteX16" fmla="*/ 7993736 w 9618739"/>
              <a:gd name="connsiteY16" fmla="*/ 2619224 h 2620930"/>
              <a:gd name="connsiteX17" fmla="*/ 9618739 w 9618739"/>
              <a:gd name="connsiteY17" fmla="*/ 2620102 h 2620930"/>
              <a:gd name="connsiteX0" fmla="*/ 0 w 9618739"/>
              <a:gd name="connsiteY0" fmla="*/ 2609599 h 2620930"/>
              <a:gd name="connsiteX1" fmla="*/ 1640341 w 9618739"/>
              <a:gd name="connsiteY1" fmla="*/ 2603504 h 2620930"/>
              <a:gd name="connsiteX2" fmla="*/ 2497711 w 9618739"/>
              <a:gd name="connsiteY2" fmla="*/ 2494096 h 2620930"/>
              <a:gd name="connsiteX3" fmla="*/ 3104103 w 9618739"/>
              <a:gd name="connsiteY3" fmla="*/ 2099460 h 2620930"/>
              <a:gd name="connsiteX4" fmla="*/ 3604616 w 9618739"/>
              <a:gd name="connsiteY4" fmla="*/ 1425692 h 2620930"/>
              <a:gd name="connsiteX5" fmla="*/ 3989627 w 9618739"/>
              <a:gd name="connsiteY5" fmla="*/ 732673 h 2620930"/>
              <a:gd name="connsiteX6" fmla="*/ 4261857 w 9618739"/>
              <a:gd name="connsiteY6" fmla="*/ 263690 h 2620930"/>
              <a:gd name="connsiteX7" fmla="*/ 4557517 w 9618739"/>
              <a:gd name="connsiteY7" fmla="*/ 49279 h 2620930"/>
              <a:gd name="connsiteX8" fmla="*/ 4759648 w 9618739"/>
              <a:gd name="connsiteY8" fmla="*/ 1153 h 2620930"/>
              <a:gd name="connsiteX9" fmla="*/ 5019530 w 9618739"/>
              <a:gd name="connsiteY9" fmla="*/ 78155 h 2620930"/>
              <a:gd name="connsiteX10" fmla="*/ 5295941 w 9618739"/>
              <a:gd name="connsiteY10" fmla="*/ 327085 h 2620930"/>
              <a:gd name="connsiteX11" fmla="*/ 5539294 w 9618739"/>
              <a:gd name="connsiteY11" fmla="*/ 732673 h 2620930"/>
              <a:gd name="connsiteX12" fmla="*/ 6001307 w 9618739"/>
              <a:gd name="connsiteY12" fmla="*/ 1560445 h 2620930"/>
              <a:gd name="connsiteX13" fmla="*/ 6540322 w 9618739"/>
              <a:gd name="connsiteY13" fmla="*/ 2195713 h 2620930"/>
              <a:gd name="connsiteX14" fmla="*/ 7088962 w 9618739"/>
              <a:gd name="connsiteY14" fmla="*/ 2503721 h 2620930"/>
              <a:gd name="connsiteX15" fmla="*/ 7522099 w 9618739"/>
              <a:gd name="connsiteY15" fmla="*/ 2599974 h 2620930"/>
              <a:gd name="connsiteX16" fmla="*/ 7993736 w 9618739"/>
              <a:gd name="connsiteY16" fmla="*/ 2619224 h 2620930"/>
              <a:gd name="connsiteX17" fmla="*/ 9618739 w 9618739"/>
              <a:gd name="connsiteY17" fmla="*/ 2620102 h 2620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618739" h="2620930">
                <a:moveTo>
                  <a:pt x="0" y="2609599"/>
                </a:moveTo>
                <a:cubicBezTo>
                  <a:pt x="25547" y="2608583"/>
                  <a:pt x="1471899" y="2622754"/>
                  <a:pt x="1640341" y="2603504"/>
                </a:cubicBezTo>
                <a:cubicBezTo>
                  <a:pt x="1808783" y="2584254"/>
                  <a:pt x="2253751" y="2578103"/>
                  <a:pt x="2497711" y="2494096"/>
                </a:cubicBezTo>
                <a:cubicBezTo>
                  <a:pt x="2741671" y="2410089"/>
                  <a:pt x="2919619" y="2277527"/>
                  <a:pt x="3104103" y="2099460"/>
                </a:cubicBezTo>
                <a:cubicBezTo>
                  <a:pt x="3288587" y="1921393"/>
                  <a:pt x="3457029" y="1653490"/>
                  <a:pt x="3604616" y="1425692"/>
                </a:cubicBezTo>
                <a:cubicBezTo>
                  <a:pt x="3752203" y="1197894"/>
                  <a:pt x="3880087" y="926340"/>
                  <a:pt x="3989627" y="732673"/>
                </a:cubicBezTo>
                <a:cubicBezTo>
                  <a:pt x="4099167" y="539006"/>
                  <a:pt x="4167209" y="377589"/>
                  <a:pt x="4261857" y="263690"/>
                </a:cubicBezTo>
                <a:cubicBezTo>
                  <a:pt x="4356505" y="149791"/>
                  <a:pt x="4474552" y="93035"/>
                  <a:pt x="4557517" y="49279"/>
                </a:cubicBezTo>
                <a:cubicBezTo>
                  <a:pt x="4640482" y="5523"/>
                  <a:pt x="4682646" y="-3660"/>
                  <a:pt x="4759648" y="1153"/>
                </a:cubicBezTo>
                <a:cubicBezTo>
                  <a:pt x="4836650" y="5966"/>
                  <a:pt x="4930148" y="23833"/>
                  <a:pt x="5019530" y="78155"/>
                </a:cubicBezTo>
                <a:cubicBezTo>
                  <a:pt x="5108912" y="132477"/>
                  <a:pt x="5209314" y="217999"/>
                  <a:pt x="5295941" y="327085"/>
                </a:cubicBezTo>
                <a:cubicBezTo>
                  <a:pt x="5382568" y="436171"/>
                  <a:pt x="5421733" y="527113"/>
                  <a:pt x="5539294" y="732673"/>
                </a:cubicBezTo>
                <a:cubicBezTo>
                  <a:pt x="5656855" y="938233"/>
                  <a:pt x="5834469" y="1316605"/>
                  <a:pt x="6001307" y="1560445"/>
                </a:cubicBezTo>
                <a:cubicBezTo>
                  <a:pt x="6168145" y="1804285"/>
                  <a:pt x="6359046" y="2038500"/>
                  <a:pt x="6540322" y="2195713"/>
                </a:cubicBezTo>
                <a:cubicBezTo>
                  <a:pt x="6721598" y="2352926"/>
                  <a:pt x="6925332" y="2436344"/>
                  <a:pt x="7088962" y="2503721"/>
                </a:cubicBezTo>
                <a:cubicBezTo>
                  <a:pt x="7252592" y="2571098"/>
                  <a:pt x="7371303" y="2580723"/>
                  <a:pt x="7522099" y="2599974"/>
                </a:cubicBezTo>
                <a:cubicBezTo>
                  <a:pt x="7672895" y="2619225"/>
                  <a:pt x="7833315" y="2619224"/>
                  <a:pt x="7993736" y="2619224"/>
                </a:cubicBezTo>
                <a:cubicBezTo>
                  <a:pt x="8073781" y="2622579"/>
                  <a:pt x="9616940" y="2619919"/>
                  <a:pt x="9618739" y="2620102"/>
                </a:cubicBezTo>
              </a:path>
            </a:pathLst>
          </a:custGeom>
          <a:solidFill>
            <a:srgbClr val="92D050"/>
          </a:solidFill>
          <a:ln w="38100" cap="rnd"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684420"/>
                      <a:gd name="connsiteY0" fmla="*/ 728832 h 731520"/>
                      <a:gd name="connsiteX1" fmla="*/ 261633 w 1684420"/>
                      <a:gd name="connsiteY1" fmla="*/ 696575 h 731520"/>
                      <a:gd name="connsiteX2" fmla="*/ 418613 w 1684420"/>
                      <a:gd name="connsiteY2" fmla="*/ 586366 h 731520"/>
                      <a:gd name="connsiteX3" fmla="*/ 548183 w 1684420"/>
                      <a:gd name="connsiteY3" fmla="*/ 398203 h 731520"/>
                      <a:gd name="connsiteX4" fmla="*/ 647853 w 1684420"/>
                      <a:gd name="connsiteY4" fmla="*/ 204664 h 731520"/>
                      <a:gd name="connsiteX5" fmla="*/ 735064 w 1684420"/>
                      <a:gd name="connsiteY5" fmla="*/ 78327 h 731520"/>
                      <a:gd name="connsiteX6" fmla="*/ 794866 w 1684420"/>
                      <a:gd name="connsiteY6" fmla="*/ 13814 h 731520"/>
                      <a:gd name="connsiteX7" fmla="*/ 847193 w 1684420"/>
                      <a:gd name="connsiteY7" fmla="*/ 374 h 731520"/>
                      <a:gd name="connsiteX8" fmla="*/ 914470 w 1684420"/>
                      <a:gd name="connsiteY8" fmla="*/ 21878 h 731520"/>
                      <a:gd name="connsiteX9" fmla="*/ 969289 w 1684420"/>
                      <a:gd name="connsiteY9" fmla="*/ 89079 h 731520"/>
                      <a:gd name="connsiteX10" fmla="*/ 1049024 w 1684420"/>
                      <a:gd name="connsiteY10" fmla="*/ 204664 h 731520"/>
                      <a:gd name="connsiteX11" fmla="*/ 1168628 w 1684420"/>
                      <a:gd name="connsiteY11" fmla="*/ 435835 h 731520"/>
                      <a:gd name="connsiteX12" fmla="*/ 1308166 w 1684420"/>
                      <a:gd name="connsiteY12" fmla="*/ 613246 h 731520"/>
                      <a:gd name="connsiteX13" fmla="*/ 1450196 w 1684420"/>
                      <a:gd name="connsiteY13" fmla="*/ 699263 h 731520"/>
                      <a:gd name="connsiteX14" fmla="*/ 1562324 w 1684420"/>
                      <a:gd name="connsiteY14" fmla="*/ 726144 h 731520"/>
                      <a:gd name="connsiteX15" fmla="*/ 1684420 w 1684420"/>
                      <a:gd name="connsiteY15" fmla="*/ 731520 h 731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684420" h="731520" extrusionOk="0">
                        <a:moveTo>
                          <a:pt x="0" y="728832"/>
                        </a:moveTo>
                        <a:cubicBezTo>
                          <a:pt x="91648" y="721932"/>
                          <a:pt x="189507" y="721204"/>
                          <a:pt x="261633" y="696575"/>
                        </a:cubicBezTo>
                        <a:cubicBezTo>
                          <a:pt x="341585" y="674975"/>
                          <a:pt x="363473" y="636329"/>
                          <a:pt x="418613" y="586366"/>
                        </a:cubicBezTo>
                        <a:cubicBezTo>
                          <a:pt x="457728" y="545077"/>
                          <a:pt x="507781" y="473960"/>
                          <a:pt x="548183" y="398203"/>
                        </a:cubicBezTo>
                        <a:cubicBezTo>
                          <a:pt x="581996" y="332182"/>
                          <a:pt x="624304" y="261608"/>
                          <a:pt x="647853" y="204664"/>
                        </a:cubicBezTo>
                        <a:cubicBezTo>
                          <a:pt x="679555" y="151418"/>
                          <a:pt x="713108" y="104896"/>
                          <a:pt x="735064" y="78327"/>
                        </a:cubicBezTo>
                        <a:cubicBezTo>
                          <a:pt x="755665" y="45921"/>
                          <a:pt x="774909" y="28001"/>
                          <a:pt x="794866" y="13814"/>
                        </a:cubicBezTo>
                        <a:cubicBezTo>
                          <a:pt x="813536" y="654"/>
                          <a:pt x="827019" y="-637"/>
                          <a:pt x="847193" y="374"/>
                        </a:cubicBezTo>
                        <a:cubicBezTo>
                          <a:pt x="868928" y="2726"/>
                          <a:pt x="897312" y="7861"/>
                          <a:pt x="914470" y="21878"/>
                        </a:cubicBezTo>
                        <a:cubicBezTo>
                          <a:pt x="930469" y="35958"/>
                          <a:pt x="949605" y="60857"/>
                          <a:pt x="969289" y="89079"/>
                        </a:cubicBezTo>
                        <a:cubicBezTo>
                          <a:pt x="993987" y="122926"/>
                          <a:pt x="1016281" y="151839"/>
                          <a:pt x="1049024" y="204664"/>
                        </a:cubicBezTo>
                        <a:cubicBezTo>
                          <a:pt x="1089600" y="273781"/>
                          <a:pt x="1134404" y="378722"/>
                          <a:pt x="1168628" y="435835"/>
                        </a:cubicBezTo>
                        <a:cubicBezTo>
                          <a:pt x="1213407" y="502541"/>
                          <a:pt x="1262816" y="561919"/>
                          <a:pt x="1308166" y="613246"/>
                        </a:cubicBezTo>
                        <a:cubicBezTo>
                          <a:pt x="1348437" y="658244"/>
                          <a:pt x="1407006" y="679874"/>
                          <a:pt x="1450196" y="699263"/>
                        </a:cubicBezTo>
                        <a:cubicBezTo>
                          <a:pt x="1489249" y="717844"/>
                          <a:pt x="1521112" y="716333"/>
                          <a:pt x="1562324" y="726144"/>
                        </a:cubicBezTo>
                        <a:cubicBezTo>
                          <a:pt x="1601804" y="725535"/>
                          <a:pt x="1639686" y="733391"/>
                          <a:pt x="1684420" y="73152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0A949AB-6230-8D4B-845F-D3F02C1FBF00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10EDA07-0106-BA42-8AD9-495578B3DA9E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3">
                <a:extLst>
                  <a:ext uri="{FF2B5EF4-FFF2-40B4-BE49-F238E27FC236}">
                    <a16:creationId xmlns:a16="http://schemas.microsoft.com/office/drawing/2014/main" id="{1F0D2C3A-CAC7-1249-B19C-E41A72C2D83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0350" y="117475"/>
                <a:ext cx="9271705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en-US" altLang="en-US" sz="32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Adobe Caslon Pro" panose="0205050205050A020403" pitchFamily="18" charset="0"/>
                    <a:cs typeface="Arial" panose="020B0604020202020204" pitchFamily="34" charset="0"/>
                  </a:rPr>
                  <a:t>Dose schedules</a:t>
                </a:r>
                <a:r>
                  <a:rPr lang="en-US" altLang="en-US" sz="3200" dirty="0">
                    <a:solidFill>
                      <a:schemeClr val="bg1"/>
                    </a:solidFill>
                    <a:latin typeface="Arial" panose="020B0604020202020204" pitchFamily="34" charset="0"/>
                    <a:ea typeface="Adobe Caslon Pro" panose="0205050205050A020403" pitchFamily="18" charset="0"/>
                    <a:cs typeface="Arial" panose="020B0604020202020204" pitchFamily="34" charset="0"/>
                  </a:rPr>
                  <a:t>: dose mean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alt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en-US" sz="3200" dirty="0">
                    <a:solidFill>
                      <a:schemeClr val="bg1"/>
                    </a:solidFill>
                    <a:latin typeface="Arial" panose="020B0604020202020204" pitchFamily="34" charset="0"/>
                    <a:ea typeface="Adobe Caslon Pro" panose="0205050205050A020403" pitchFamily="18" charset="0"/>
                    <a:cs typeface="Arial" panose="020B0604020202020204" pitchFamily="34" charset="0"/>
                  </a:rPr>
                  <a:t>) and variance (</a:t>
                </a:r>
                <a:r>
                  <a:rPr lang="en-US" altLang="en-US" sz="3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Adobe Caslon Pro" panose="0205050205050A020403" pitchFamily="18" charset="0"/>
                    <a:cs typeface="Arial" panose="020B0604020202020204" pitchFamily="34" charset="0"/>
                  </a:rPr>
                  <a:t>σ</a:t>
                </a:r>
                <a:r>
                  <a:rPr lang="en-US" altLang="en-US" sz="3200" dirty="0">
                    <a:solidFill>
                      <a:schemeClr val="bg1"/>
                    </a:solidFill>
                    <a:latin typeface="Arial" panose="020B0604020202020204" pitchFamily="34" charset="0"/>
                    <a:ea typeface="Adobe Caslon Pro" panose="0205050205050A020403" pitchFamily="18" charset="0"/>
                    <a:cs typeface="Arial" panose="020B0604020202020204" pitchFamily="34" charset="0"/>
                  </a:rPr>
                  <a:t>)</a:t>
                </a:r>
                <a:endParaRPr lang="en-US" altLang="en-US" sz="3200" b="1" u="sng" dirty="0">
                  <a:solidFill>
                    <a:schemeClr val="bg1"/>
                  </a:solidFill>
                  <a:latin typeface="Arial" panose="020B0604020202020204" pitchFamily="34" charset="0"/>
                  <a:ea typeface="Adobe Caslon Pro" panose="0205050205050A020403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0" name="TextBox 13">
                <a:extLst>
                  <a:ext uri="{FF2B5EF4-FFF2-40B4-BE49-F238E27FC236}">
                    <a16:creationId xmlns:a16="http://schemas.microsoft.com/office/drawing/2014/main" id="{1F0D2C3A-CAC7-1249-B19C-E41A72C2D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0350" y="117475"/>
                <a:ext cx="9271705" cy="584775"/>
              </a:xfrm>
              <a:prstGeom prst="rect">
                <a:avLst/>
              </a:prstGeom>
              <a:blipFill>
                <a:blip r:embed="rId2"/>
                <a:stretch>
                  <a:fillRect l="-1642" t="-14894" r="-684" b="-3191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8" name="droppedImage.pdf">
            <a:extLst>
              <a:ext uri="{FF2B5EF4-FFF2-40B4-BE49-F238E27FC236}">
                <a16:creationId xmlns:a16="http://schemas.microsoft.com/office/drawing/2014/main" id="{B7D781CB-8ED3-064C-AFA8-57A3D0E98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24" name="Rectangle 123">
            <a:extLst>
              <a:ext uri="{FF2B5EF4-FFF2-40B4-BE49-F238E27FC236}">
                <a16:creationId xmlns:a16="http://schemas.microsoft.com/office/drawing/2014/main" id="{BC7B3C0B-CBAD-A943-8F51-77E447A3C317}"/>
              </a:ext>
            </a:extLst>
          </p:cNvPr>
          <p:cNvSpPr/>
          <p:nvPr/>
        </p:nvSpPr>
        <p:spPr>
          <a:xfrm>
            <a:off x="3813115" y="2784271"/>
            <a:ext cx="198782" cy="36576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3B8AB249-D317-EB43-A648-BF406E8AACEF}"/>
              </a:ext>
            </a:extLst>
          </p:cNvPr>
          <p:cNvSpPr/>
          <p:nvPr/>
        </p:nvSpPr>
        <p:spPr>
          <a:xfrm>
            <a:off x="4041351" y="2784271"/>
            <a:ext cx="198782" cy="36576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00B6F74F-9AD1-2E41-AE34-2D5D367D5DF5}"/>
              </a:ext>
            </a:extLst>
          </p:cNvPr>
          <p:cNvSpPr/>
          <p:nvPr/>
        </p:nvSpPr>
        <p:spPr>
          <a:xfrm>
            <a:off x="4269587" y="2784271"/>
            <a:ext cx="198782" cy="36576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45285CF7-EB50-AC47-A79D-689005B21165}"/>
              </a:ext>
            </a:extLst>
          </p:cNvPr>
          <p:cNvSpPr/>
          <p:nvPr/>
        </p:nvSpPr>
        <p:spPr>
          <a:xfrm>
            <a:off x="4497823" y="2784271"/>
            <a:ext cx="198782" cy="36576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9C005260-E57F-A34D-8E66-1FAA4CEBA454}"/>
              </a:ext>
            </a:extLst>
          </p:cNvPr>
          <p:cNvSpPr/>
          <p:nvPr/>
        </p:nvSpPr>
        <p:spPr>
          <a:xfrm>
            <a:off x="4726059" y="2784271"/>
            <a:ext cx="198782" cy="36576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2F02E7F-FF54-234E-957C-B645FE193F2A}"/>
              </a:ext>
            </a:extLst>
          </p:cNvPr>
          <p:cNvSpPr/>
          <p:nvPr/>
        </p:nvSpPr>
        <p:spPr>
          <a:xfrm>
            <a:off x="4954295" y="2784271"/>
            <a:ext cx="198782" cy="36576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6FD9209-2D79-BA4B-933D-2C1F7E1AE742}"/>
              </a:ext>
            </a:extLst>
          </p:cNvPr>
          <p:cNvSpPr/>
          <p:nvPr/>
        </p:nvSpPr>
        <p:spPr>
          <a:xfrm>
            <a:off x="5182531" y="2784271"/>
            <a:ext cx="198782" cy="36576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545669CA-191C-4341-8F35-6A4976338410}"/>
              </a:ext>
            </a:extLst>
          </p:cNvPr>
          <p:cNvSpPr/>
          <p:nvPr/>
        </p:nvSpPr>
        <p:spPr>
          <a:xfrm>
            <a:off x="5410767" y="2784271"/>
            <a:ext cx="198782" cy="36576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58EC27D0-D5DA-D043-A90F-92C8186EB119}"/>
              </a:ext>
            </a:extLst>
          </p:cNvPr>
          <p:cNvSpPr/>
          <p:nvPr/>
        </p:nvSpPr>
        <p:spPr>
          <a:xfrm>
            <a:off x="3813115" y="4976905"/>
            <a:ext cx="198782" cy="731520"/>
          </a:xfrm>
          <a:prstGeom prst="rect">
            <a:avLst/>
          </a:prstGeom>
          <a:solidFill>
            <a:srgbClr val="008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C3D2CDAE-5737-3945-8225-2079F2548E8A}"/>
              </a:ext>
            </a:extLst>
          </p:cNvPr>
          <p:cNvSpPr/>
          <p:nvPr/>
        </p:nvSpPr>
        <p:spPr>
          <a:xfrm>
            <a:off x="4269587" y="4976904"/>
            <a:ext cx="198782" cy="731520"/>
          </a:xfrm>
          <a:prstGeom prst="rect">
            <a:avLst/>
          </a:prstGeom>
          <a:solidFill>
            <a:srgbClr val="008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0EE6EC7-45A5-EA44-9A88-F5109A93B1D2}"/>
              </a:ext>
            </a:extLst>
          </p:cNvPr>
          <p:cNvSpPr/>
          <p:nvPr/>
        </p:nvSpPr>
        <p:spPr>
          <a:xfrm>
            <a:off x="4726059" y="4976904"/>
            <a:ext cx="198782" cy="731520"/>
          </a:xfrm>
          <a:prstGeom prst="rect">
            <a:avLst/>
          </a:prstGeom>
          <a:solidFill>
            <a:srgbClr val="008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3FB48D5D-0380-924C-8B4D-1DB739AAFB20}"/>
              </a:ext>
            </a:extLst>
          </p:cNvPr>
          <p:cNvSpPr/>
          <p:nvPr/>
        </p:nvSpPr>
        <p:spPr>
          <a:xfrm>
            <a:off x="5182531" y="4976904"/>
            <a:ext cx="198782" cy="731520"/>
          </a:xfrm>
          <a:prstGeom prst="rect">
            <a:avLst/>
          </a:prstGeom>
          <a:solidFill>
            <a:srgbClr val="008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7CFB67EB-1565-BF4A-ACDA-2F596AB8C00F}"/>
              </a:ext>
            </a:extLst>
          </p:cNvPr>
          <p:cNvCxnSpPr>
            <a:cxnSpLocks/>
          </p:cNvCxnSpPr>
          <p:nvPr/>
        </p:nvCxnSpPr>
        <p:spPr>
          <a:xfrm flipV="1">
            <a:off x="3637059" y="3156165"/>
            <a:ext cx="2297066" cy="1"/>
          </a:xfrm>
          <a:prstGeom prst="straightConnector1">
            <a:avLst/>
          </a:prstGeom>
          <a:ln w="381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091BDDB9-69E9-B843-B4B8-FD2A3350BEDB}"/>
              </a:ext>
            </a:extLst>
          </p:cNvPr>
          <p:cNvSpPr txBox="1"/>
          <p:nvPr/>
        </p:nvSpPr>
        <p:spPr>
          <a:xfrm>
            <a:off x="3870505" y="1217420"/>
            <a:ext cx="2167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Dose Schedules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4E2E3540-9413-8E42-A693-980E1EB28FB3}"/>
              </a:ext>
            </a:extLst>
          </p:cNvPr>
          <p:cNvCxnSpPr>
            <a:cxnSpLocks/>
          </p:cNvCxnSpPr>
          <p:nvPr/>
        </p:nvCxnSpPr>
        <p:spPr>
          <a:xfrm flipH="1">
            <a:off x="3619546" y="2784271"/>
            <a:ext cx="2154117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D4D9AD2E-D3EC-784A-9F0B-AB486633D542}"/>
              </a:ext>
            </a:extLst>
          </p:cNvPr>
          <p:cNvSpPr txBox="1"/>
          <p:nvPr/>
        </p:nvSpPr>
        <p:spPr>
          <a:xfrm rot="16200000">
            <a:off x="2869157" y="2374063"/>
            <a:ext cx="872704" cy="4712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27BA3AF5-7D0C-D342-817C-FAEB0E4954D8}"/>
                  </a:ext>
                </a:extLst>
              </p:cNvPr>
              <p:cNvSpPr txBox="1"/>
              <p:nvPr/>
            </p:nvSpPr>
            <p:spPr>
              <a:xfrm>
                <a:off x="4072520" y="2352431"/>
                <a:ext cx="14376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{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…}</a:t>
                </a: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27BA3AF5-7D0C-D342-817C-FAEB0E495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520" y="2352431"/>
                <a:ext cx="1437638" cy="338554"/>
              </a:xfrm>
              <a:prstGeom prst="rect">
                <a:avLst/>
              </a:prstGeom>
              <a:blipFill>
                <a:blip r:embed="rId4"/>
                <a:stretch>
                  <a:fillRect l="-1754" t="-7407" r="-2632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" name="TextBox 182">
            <a:extLst>
              <a:ext uri="{FF2B5EF4-FFF2-40B4-BE49-F238E27FC236}">
                <a16:creationId xmlns:a16="http://schemas.microsoft.com/office/drawing/2014/main" id="{CB946BEF-A17E-F341-A661-2BAD2F950B1D}"/>
              </a:ext>
            </a:extLst>
          </p:cNvPr>
          <p:cNvSpPr txBox="1"/>
          <p:nvPr/>
        </p:nvSpPr>
        <p:spPr>
          <a:xfrm>
            <a:off x="5665209" y="3199894"/>
            <a:ext cx="787738" cy="471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A3B6E5A7-AEFC-3F4D-A9C2-251026067BB1}"/>
              </a:ext>
            </a:extLst>
          </p:cNvPr>
          <p:cNvCxnSpPr>
            <a:cxnSpLocks/>
          </p:cNvCxnSpPr>
          <p:nvPr/>
        </p:nvCxnSpPr>
        <p:spPr>
          <a:xfrm flipV="1">
            <a:off x="3689194" y="5714558"/>
            <a:ext cx="2297066" cy="1"/>
          </a:xfrm>
          <a:prstGeom prst="straightConnector1">
            <a:avLst/>
          </a:prstGeom>
          <a:ln w="381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0280746F-89F2-AD4C-BEB9-6C67AFE58E48}"/>
              </a:ext>
            </a:extLst>
          </p:cNvPr>
          <p:cNvCxnSpPr>
            <a:cxnSpLocks/>
          </p:cNvCxnSpPr>
          <p:nvPr/>
        </p:nvCxnSpPr>
        <p:spPr>
          <a:xfrm flipV="1">
            <a:off x="3678809" y="4488531"/>
            <a:ext cx="0" cy="1217572"/>
          </a:xfrm>
          <a:prstGeom prst="straightConnector1">
            <a:avLst/>
          </a:prstGeom>
          <a:ln w="381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EF22614A-4485-2046-95D4-5DBE0E6BE8C5}"/>
              </a:ext>
            </a:extLst>
          </p:cNvPr>
          <p:cNvSpPr txBox="1"/>
          <p:nvPr/>
        </p:nvSpPr>
        <p:spPr>
          <a:xfrm>
            <a:off x="5665209" y="5714674"/>
            <a:ext cx="787738" cy="471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EA82E9FC-9519-AC4C-97F8-C7A21A45EDDB}"/>
              </a:ext>
            </a:extLst>
          </p:cNvPr>
          <p:cNvSpPr txBox="1"/>
          <p:nvPr/>
        </p:nvSpPr>
        <p:spPr>
          <a:xfrm rot="16200000">
            <a:off x="2869157" y="4862012"/>
            <a:ext cx="872704" cy="4712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dose</a:t>
            </a:r>
          </a:p>
        </p:txBody>
      </p: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3D6924CC-B22F-1C4C-80D8-28434B2ACBFB}"/>
              </a:ext>
            </a:extLst>
          </p:cNvPr>
          <p:cNvCxnSpPr>
            <a:cxnSpLocks/>
          </p:cNvCxnSpPr>
          <p:nvPr/>
        </p:nvCxnSpPr>
        <p:spPr>
          <a:xfrm flipH="1">
            <a:off x="3636643" y="5374566"/>
            <a:ext cx="2154117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22615CA6-4A0A-CC47-A346-1BB26948C8B9}"/>
                  </a:ext>
                </a:extLst>
              </p:cNvPr>
              <p:cNvSpPr txBox="1"/>
              <p:nvPr/>
            </p:nvSpPr>
            <p:spPr>
              <a:xfrm>
                <a:off x="3756779" y="4508341"/>
                <a:ext cx="230024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{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+ σ,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- σ,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+ σ, …}</a:t>
                </a:r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22615CA6-4A0A-CC47-A346-1BB26948C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779" y="4508341"/>
                <a:ext cx="2300245" cy="338554"/>
              </a:xfrm>
              <a:prstGeom prst="rect">
                <a:avLst/>
              </a:prstGeom>
              <a:blipFill>
                <a:blip r:embed="rId5"/>
                <a:stretch>
                  <a:fillRect t="-7407" r="-1093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8257781-0E91-7546-A52C-64C863AC7D0F}"/>
              </a:ext>
            </a:extLst>
          </p:cNvPr>
          <p:cNvCxnSpPr>
            <a:cxnSpLocks/>
          </p:cNvCxnSpPr>
          <p:nvPr/>
        </p:nvCxnSpPr>
        <p:spPr>
          <a:xfrm flipV="1">
            <a:off x="3626676" y="1938593"/>
            <a:ext cx="0" cy="1217572"/>
          </a:xfrm>
          <a:prstGeom prst="straightConnector1">
            <a:avLst/>
          </a:prstGeom>
          <a:ln w="381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E307DE37-00AF-EC46-9311-D46FF3E0B9F4}"/>
              </a:ext>
            </a:extLst>
          </p:cNvPr>
          <p:cNvSpPr/>
          <p:nvPr/>
        </p:nvSpPr>
        <p:spPr>
          <a:xfrm rot="16200000">
            <a:off x="867266" y="2305794"/>
            <a:ext cx="751099" cy="795235"/>
          </a:xfrm>
          <a:custGeom>
            <a:avLst/>
            <a:gdLst>
              <a:gd name="connsiteX0" fmla="*/ 0 w 6506677"/>
              <a:gd name="connsiteY0" fmla="*/ 2609786 h 2619411"/>
              <a:gd name="connsiteX1" fmla="*/ 1010652 w 6506677"/>
              <a:gd name="connsiteY1" fmla="*/ 2494283 h 2619411"/>
              <a:gd name="connsiteX2" fmla="*/ 1617044 w 6506677"/>
              <a:gd name="connsiteY2" fmla="*/ 2099647 h 2619411"/>
              <a:gd name="connsiteX3" fmla="*/ 2117557 w 6506677"/>
              <a:gd name="connsiteY3" fmla="*/ 1425879 h 2619411"/>
              <a:gd name="connsiteX4" fmla="*/ 2502568 w 6506677"/>
              <a:gd name="connsiteY4" fmla="*/ 732860 h 2619411"/>
              <a:gd name="connsiteX5" fmla="*/ 2839452 w 6506677"/>
              <a:gd name="connsiteY5" fmla="*/ 280472 h 2619411"/>
              <a:gd name="connsiteX6" fmla="*/ 3070458 w 6506677"/>
              <a:gd name="connsiteY6" fmla="*/ 49466 h 2619411"/>
              <a:gd name="connsiteX7" fmla="*/ 3272589 w 6506677"/>
              <a:gd name="connsiteY7" fmla="*/ 1340 h 2619411"/>
              <a:gd name="connsiteX8" fmla="*/ 3532471 w 6506677"/>
              <a:gd name="connsiteY8" fmla="*/ 78342 h 2619411"/>
              <a:gd name="connsiteX9" fmla="*/ 3744227 w 6506677"/>
              <a:gd name="connsiteY9" fmla="*/ 318973 h 2619411"/>
              <a:gd name="connsiteX10" fmla="*/ 4052235 w 6506677"/>
              <a:gd name="connsiteY10" fmla="*/ 732860 h 2619411"/>
              <a:gd name="connsiteX11" fmla="*/ 4514248 w 6506677"/>
              <a:gd name="connsiteY11" fmla="*/ 1560632 h 2619411"/>
              <a:gd name="connsiteX12" fmla="*/ 5053263 w 6506677"/>
              <a:gd name="connsiteY12" fmla="*/ 2195900 h 2619411"/>
              <a:gd name="connsiteX13" fmla="*/ 5601903 w 6506677"/>
              <a:gd name="connsiteY13" fmla="*/ 2503908 h 2619411"/>
              <a:gd name="connsiteX14" fmla="*/ 6035040 w 6506677"/>
              <a:gd name="connsiteY14" fmla="*/ 2600161 h 2619411"/>
              <a:gd name="connsiteX15" fmla="*/ 6506677 w 6506677"/>
              <a:gd name="connsiteY15" fmla="*/ 2619411 h 2619411"/>
              <a:gd name="connsiteX0" fmla="*/ 0 w 6544195"/>
              <a:gd name="connsiteY0" fmla="*/ 2609786 h 2621117"/>
              <a:gd name="connsiteX1" fmla="*/ 1010652 w 6544195"/>
              <a:gd name="connsiteY1" fmla="*/ 2494283 h 2621117"/>
              <a:gd name="connsiteX2" fmla="*/ 1617044 w 6544195"/>
              <a:gd name="connsiteY2" fmla="*/ 2099647 h 2621117"/>
              <a:gd name="connsiteX3" fmla="*/ 2117557 w 6544195"/>
              <a:gd name="connsiteY3" fmla="*/ 1425879 h 2621117"/>
              <a:gd name="connsiteX4" fmla="*/ 2502568 w 6544195"/>
              <a:gd name="connsiteY4" fmla="*/ 732860 h 2621117"/>
              <a:gd name="connsiteX5" fmla="*/ 2839452 w 6544195"/>
              <a:gd name="connsiteY5" fmla="*/ 280472 h 2621117"/>
              <a:gd name="connsiteX6" fmla="*/ 3070458 w 6544195"/>
              <a:gd name="connsiteY6" fmla="*/ 49466 h 2621117"/>
              <a:gd name="connsiteX7" fmla="*/ 3272589 w 6544195"/>
              <a:gd name="connsiteY7" fmla="*/ 1340 h 2621117"/>
              <a:gd name="connsiteX8" fmla="*/ 3532471 w 6544195"/>
              <a:gd name="connsiteY8" fmla="*/ 78342 h 2621117"/>
              <a:gd name="connsiteX9" fmla="*/ 3744227 w 6544195"/>
              <a:gd name="connsiteY9" fmla="*/ 318973 h 2621117"/>
              <a:gd name="connsiteX10" fmla="*/ 4052235 w 6544195"/>
              <a:gd name="connsiteY10" fmla="*/ 732860 h 2621117"/>
              <a:gd name="connsiteX11" fmla="*/ 4514248 w 6544195"/>
              <a:gd name="connsiteY11" fmla="*/ 1560632 h 2621117"/>
              <a:gd name="connsiteX12" fmla="*/ 5053263 w 6544195"/>
              <a:gd name="connsiteY12" fmla="*/ 2195900 h 2621117"/>
              <a:gd name="connsiteX13" fmla="*/ 5601903 w 6544195"/>
              <a:gd name="connsiteY13" fmla="*/ 2503908 h 2621117"/>
              <a:gd name="connsiteX14" fmla="*/ 6035040 w 6544195"/>
              <a:gd name="connsiteY14" fmla="*/ 2600161 h 2621117"/>
              <a:gd name="connsiteX15" fmla="*/ 6506677 w 6544195"/>
              <a:gd name="connsiteY15" fmla="*/ 2619411 h 2621117"/>
              <a:gd name="connsiteX16" fmla="*/ 6515311 w 6544195"/>
              <a:gd name="connsiteY16" fmla="*/ 2620289 h 2621117"/>
              <a:gd name="connsiteX0" fmla="*/ 0 w 8131680"/>
              <a:gd name="connsiteY0" fmla="*/ 2609786 h 2621117"/>
              <a:gd name="connsiteX1" fmla="*/ 1010652 w 8131680"/>
              <a:gd name="connsiteY1" fmla="*/ 2494283 h 2621117"/>
              <a:gd name="connsiteX2" fmla="*/ 1617044 w 8131680"/>
              <a:gd name="connsiteY2" fmla="*/ 2099647 h 2621117"/>
              <a:gd name="connsiteX3" fmla="*/ 2117557 w 8131680"/>
              <a:gd name="connsiteY3" fmla="*/ 1425879 h 2621117"/>
              <a:gd name="connsiteX4" fmla="*/ 2502568 w 8131680"/>
              <a:gd name="connsiteY4" fmla="*/ 732860 h 2621117"/>
              <a:gd name="connsiteX5" fmla="*/ 2839452 w 8131680"/>
              <a:gd name="connsiteY5" fmla="*/ 280472 h 2621117"/>
              <a:gd name="connsiteX6" fmla="*/ 3070458 w 8131680"/>
              <a:gd name="connsiteY6" fmla="*/ 49466 h 2621117"/>
              <a:gd name="connsiteX7" fmla="*/ 3272589 w 8131680"/>
              <a:gd name="connsiteY7" fmla="*/ 1340 h 2621117"/>
              <a:gd name="connsiteX8" fmla="*/ 3532471 w 8131680"/>
              <a:gd name="connsiteY8" fmla="*/ 78342 h 2621117"/>
              <a:gd name="connsiteX9" fmla="*/ 3744227 w 8131680"/>
              <a:gd name="connsiteY9" fmla="*/ 318973 h 2621117"/>
              <a:gd name="connsiteX10" fmla="*/ 4052235 w 8131680"/>
              <a:gd name="connsiteY10" fmla="*/ 732860 h 2621117"/>
              <a:gd name="connsiteX11" fmla="*/ 4514248 w 8131680"/>
              <a:gd name="connsiteY11" fmla="*/ 1560632 h 2621117"/>
              <a:gd name="connsiteX12" fmla="*/ 5053263 w 8131680"/>
              <a:gd name="connsiteY12" fmla="*/ 2195900 h 2621117"/>
              <a:gd name="connsiteX13" fmla="*/ 5601903 w 8131680"/>
              <a:gd name="connsiteY13" fmla="*/ 2503908 h 2621117"/>
              <a:gd name="connsiteX14" fmla="*/ 6035040 w 8131680"/>
              <a:gd name="connsiteY14" fmla="*/ 2600161 h 2621117"/>
              <a:gd name="connsiteX15" fmla="*/ 6506677 w 8131680"/>
              <a:gd name="connsiteY15" fmla="*/ 2619411 h 2621117"/>
              <a:gd name="connsiteX16" fmla="*/ 8131680 w 8131680"/>
              <a:gd name="connsiteY16" fmla="*/ 2620289 h 2621117"/>
              <a:gd name="connsiteX0" fmla="*/ 0 w 8131680"/>
              <a:gd name="connsiteY0" fmla="*/ 2609786 h 2621117"/>
              <a:gd name="connsiteX1" fmla="*/ 153282 w 8131680"/>
              <a:gd name="connsiteY1" fmla="*/ 2603691 h 2621117"/>
              <a:gd name="connsiteX2" fmla="*/ 1010652 w 8131680"/>
              <a:gd name="connsiteY2" fmla="*/ 2494283 h 2621117"/>
              <a:gd name="connsiteX3" fmla="*/ 1617044 w 8131680"/>
              <a:gd name="connsiteY3" fmla="*/ 2099647 h 2621117"/>
              <a:gd name="connsiteX4" fmla="*/ 2117557 w 8131680"/>
              <a:gd name="connsiteY4" fmla="*/ 1425879 h 2621117"/>
              <a:gd name="connsiteX5" fmla="*/ 2502568 w 8131680"/>
              <a:gd name="connsiteY5" fmla="*/ 732860 h 2621117"/>
              <a:gd name="connsiteX6" fmla="*/ 2839452 w 8131680"/>
              <a:gd name="connsiteY6" fmla="*/ 280472 h 2621117"/>
              <a:gd name="connsiteX7" fmla="*/ 3070458 w 8131680"/>
              <a:gd name="connsiteY7" fmla="*/ 49466 h 2621117"/>
              <a:gd name="connsiteX8" fmla="*/ 3272589 w 8131680"/>
              <a:gd name="connsiteY8" fmla="*/ 1340 h 2621117"/>
              <a:gd name="connsiteX9" fmla="*/ 3532471 w 8131680"/>
              <a:gd name="connsiteY9" fmla="*/ 78342 h 2621117"/>
              <a:gd name="connsiteX10" fmla="*/ 3744227 w 8131680"/>
              <a:gd name="connsiteY10" fmla="*/ 318973 h 2621117"/>
              <a:gd name="connsiteX11" fmla="*/ 4052235 w 8131680"/>
              <a:gd name="connsiteY11" fmla="*/ 732860 h 2621117"/>
              <a:gd name="connsiteX12" fmla="*/ 4514248 w 8131680"/>
              <a:gd name="connsiteY12" fmla="*/ 1560632 h 2621117"/>
              <a:gd name="connsiteX13" fmla="*/ 5053263 w 8131680"/>
              <a:gd name="connsiteY13" fmla="*/ 2195900 h 2621117"/>
              <a:gd name="connsiteX14" fmla="*/ 5601903 w 8131680"/>
              <a:gd name="connsiteY14" fmla="*/ 2503908 h 2621117"/>
              <a:gd name="connsiteX15" fmla="*/ 6035040 w 8131680"/>
              <a:gd name="connsiteY15" fmla="*/ 2600161 h 2621117"/>
              <a:gd name="connsiteX16" fmla="*/ 6506677 w 8131680"/>
              <a:gd name="connsiteY16" fmla="*/ 2619411 h 2621117"/>
              <a:gd name="connsiteX17" fmla="*/ 8131680 w 8131680"/>
              <a:gd name="connsiteY17" fmla="*/ 2620289 h 2621117"/>
              <a:gd name="connsiteX0" fmla="*/ 0 w 9618739"/>
              <a:gd name="connsiteY0" fmla="*/ 2609786 h 2621117"/>
              <a:gd name="connsiteX1" fmla="*/ 1640341 w 9618739"/>
              <a:gd name="connsiteY1" fmla="*/ 2603691 h 2621117"/>
              <a:gd name="connsiteX2" fmla="*/ 2497711 w 9618739"/>
              <a:gd name="connsiteY2" fmla="*/ 2494283 h 2621117"/>
              <a:gd name="connsiteX3" fmla="*/ 3104103 w 9618739"/>
              <a:gd name="connsiteY3" fmla="*/ 2099647 h 2621117"/>
              <a:gd name="connsiteX4" fmla="*/ 3604616 w 9618739"/>
              <a:gd name="connsiteY4" fmla="*/ 1425879 h 2621117"/>
              <a:gd name="connsiteX5" fmla="*/ 3989627 w 9618739"/>
              <a:gd name="connsiteY5" fmla="*/ 732860 h 2621117"/>
              <a:gd name="connsiteX6" fmla="*/ 4326511 w 9618739"/>
              <a:gd name="connsiteY6" fmla="*/ 280472 h 2621117"/>
              <a:gd name="connsiteX7" fmla="*/ 4557517 w 9618739"/>
              <a:gd name="connsiteY7" fmla="*/ 49466 h 2621117"/>
              <a:gd name="connsiteX8" fmla="*/ 4759648 w 9618739"/>
              <a:gd name="connsiteY8" fmla="*/ 1340 h 2621117"/>
              <a:gd name="connsiteX9" fmla="*/ 5019530 w 9618739"/>
              <a:gd name="connsiteY9" fmla="*/ 78342 h 2621117"/>
              <a:gd name="connsiteX10" fmla="*/ 5231286 w 9618739"/>
              <a:gd name="connsiteY10" fmla="*/ 318973 h 2621117"/>
              <a:gd name="connsiteX11" fmla="*/ 5539294 w 9618739"/>
              <a:gd name="connsiteY11" fmla="*/ 732860 h 2621117"/>
              <a:gd name="connsiteX12" fmla="*/ 6001307 w 9618739"/>
              <a:gd name="connsiteY12" fmla="*/ 1560632 h 2621117"/>
              <a:gd name="connsiteX13" fmla="*/ 6540322 w 9618739"/>
              <a:gd name="connsiteY13" fmla="*/ 2195900 h 2621117"/>
              <a:gd name="connsiteX14" fmla="*/ 7088962 w 9618739"/>
              <a:gd name="connsiteY14" fmla="*/ 2503908 h 2621117"/>
              <a:gd name="connsiteX15" fmla="*/ 7522099 w 9618739"/>
              <a:gd name="connsiteY15" fmla="*/ 2600161 h 2621117"/>
              <a:gd name="connsiteX16" fmla="*/ 7993736 w 9618739"/>
              <a:gd name="connsiteY16" fmla="*/ 2619411 h 2621117"/>
              <a:gd name="connsiteX17" fmla="*/ 9618739 w 9618739"/>
              <a:gd name="connsiteY17" fmla="*/ 2620289 h 2621117"/>
              <a:gd name="connsiteX0" fmla="*/ 0 w 9618739"/>
              <a:gd name="connsiteY0" fmla="*/ 2609599 h 2620930"/>
              <a:gd name="connsiteX1" fmla="*/ 1640341 w 9618739"/>
              <a:gd name="connsiteY1" fmla="*/ 2603504 h 2620930"/>
              <a:gd name="connsiteX2" fmla="*/ 2497711 w 9618739"/>
              <a:gd name="connsiteY2" fmla="*/ 2494096 h 2620930"/>
              <a:gd name="connsiteX3" fmla="*/ 3104103 w 9618739"/>
              <a:gd name="connsiteY3" fmla="*/ 2099460 h 2620930"/>
              <a:gd name="connsiteX4" fmla="*/ 3604616 w 9618739"/>
              <a:gd name="connsiteY4" fmla="*/ 1425692 h 2620930"/>
              <a:gd name="connsiteX5" fmla="*/ 3989627 w 9618739"/>
              <a:gd name="connsiteY5" fmla="*/ 732673 h 2620930"/>
              <a:gd name="connsiteX6" fmla="*/ 4261857 w 9618739"/>
              <a:gd name="connsiteY6" fmla="*/ 263690 h 2620930"/>
              <a:gd name="connsiteX7" fmla="*/ 4557517 w 9618739"/>
              <a:gd name="connsiteY7" fmla="*/ 49279 h 2620930"/>
              <a:gd name="connsiteX8" fmla="*/ 4759648 w 9618739"/>
              <a:gd name="connsiteY8" fmla="*/ 1153 h 2620930"/>
              <a:gd name="connsiteX9" fmla="*/ 5019530 w 9618739"/>
              <a:gd name="connsiteY9" fmla="*/ 78155 h 2620930"/>
              <a:gd name="connsiteX10" fmla="*/ 5231286 w 9618739"/>
              <a:gd name="connsiteY10" fmla="*/ 318786 h 2620930"/>
              <a:gd name="connsiteX11" fmla="*/ 5539294 w 9618739"/>
              <a:gd name="connsiteY11" fmla="*/ 732673 h 2620930"/>
              <a:gd name="connsiteX12" fmla="*/ 6001307 w 9618739"/>
              <a:gd name="connsiteY12" fmla="*/ 1560445 h 2620930"/>
              <a:gd name="connsiteX13" fmla="*/ 6540322 w 9618739"/>
              <a:gd name="connsiteY13" fmla="*/ 2195713 h 2620930"/>
              <a:gd name="connsiteX14" fmla="*/ 7088962 w 9618739"/>
              <a:gd name="connsiteY14" fmla="*/ 2503721 h 2620930"/>
              <a:gd name="connsiteX15" fmla="*/ 7522099 w 9618739"/>
              <a:gd name="connsiteY15" fmla="*/ 2599974 h 2620930"/>
              <a:gd name="connsiteX16" fmla="*/ 7993736 w 9618739"/>
              <a:gd name="connsiteY16" fmla="*/ 2619224 h 2620930"/>
              <a:gd name="connsiteX17" fmla="*/ 9618739 w 9618739"/>
              <a:gd name="connsiteY17" fmla="*/ 2620102 h 2620930"/>
              <a:gd name="connsiteX0" fmla="*/ 0 w 9618739"/>
              <a:gd name="connsiteY0" fmla="*/ 2609599 h 2620930"/>
              <a:gd name="connsiteX1" fmla="*/ 1640341 w 9618739"/>
              <a:gd name="connsiteY1" fmla="*/ 2603504 h 2620930"/>
              <a:gd name="connsiteX2" fmla="*/ 2497711 w 9618739"/>
              <a:gd name="connsiteY2" fmla="*/ 2494096 h 2620930"/>
              <a:gd name="connsiteX3" fmla="*/ 3104103 w 9618739"/>
              <a:gd name="connsiteY3" fmla="*/ 2099460 h 2620930"/>
              <a:gd name="connsiteX4" fmla="*/ 3604616 w 9618739"/>
              <a:gd name="connsiteY4" fmla="*/ 1425692 h 2620930"/>
              <a:gd name="connsiteX5" fmla="*/ 3989627 w 9618739"/>
              <a:gd name="connsiteY5" fmla="*/ 732673 h 2620930"/>
              <a:gd name="connsiteX6" fmla="*/ 4261857 w 9618739"/>
              <a:gd name="connsiteY6" fmla="*/ 263690 h 2620930"/>
              <a:gd name="connsiteX7" fmla="*/ 4557517 w 9618739"/>
              <a:gd name="connsiteY7" fmla="*/ 49279 h 2620930"/>
              <a:gd name="connsiteX8" fmla="*/ 4759648 w 9618739"/>
              <a:gd name="connsiteY8" fmla="*/ 1153 h 2620930"/>
              <a:gd name="connsiteX9" fmla="*/ 5019530 w 9618739"/>
              <a:gd name="connsiteY9" fmla="*/ 78155 h 2620930"/>
              <a:gd name="connsiteX10" fmla="*/ 5295941 w 9618739"/>
              <a:gd name="connsiteY10" fmla="*/ 327085 h 2620930"/>
              <a:gd name="connsiteX11" fmla="*/ 5539294 w 9618739"/>
              <a:gd name="connsiteY11" fmla="*/ 732673 h 2620930"/>
              <a:gd name="connsiteX12" fmla="*/ 6001307 w 9618739"/>
              <a:gd name="connsiteY12" fmla="*/ 1560445 h 2620930"/>
              <a:gd name="connsiteX13" fmla="*/ 6540322 w 9618739"/>
              <a:gd name="connsiteY13" fmla="*/ 2195713 h 2620930"/>
              <a:gd name="connsiteX14" fmla="*/ 7088962 w 9618739"/>
              <a:gd name="connsiteY14" fmla="*/ 2503721 h 2620930"/>
              <a:gd name="connsiteX15" fmla="*/ 7522099 w 9618739"/>
              <a:gd name="connsiteY15" fmla="*/ 2599974 h 2620930"/>
              <a:gd name="connsiteX16" fmla="*/ 7993736 w 9618739"/>
              <a:gd name="connsiteY16" fmla="*/ 2619224 h 2620930"/>
              <a:gd name="connsiteX17" fmla="*/ 9618739 w 9618739"/>
              <a:gd name="connsiteY17" fmla="*/ 2620102 h 2620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618739" h="2620930">
                <a:moveTo>
                  <a:pt x="0" y="2609599"/>
                </a:moveTo>
                <a:cubicBezTo>
                  <a:pt x="25547" y="2608583"/>
                  <a:pt x="1471899" y="2622754"/>
                  <a:pt x="1640341" y="2603504"/>
                </a:cubicBezTo>
                <a:cubicBezTo>
                  <a:pt x="1808783" y="2584254"/>
                  <a:pt x="2253751" y="2578103"/>
                  <a:pt x="2497711" y="2494096"/>
                </a:cubicBezTo>
                <a:cubicBezTo>
                  <a:pt x="2741671" y="2410089"/>
                  <a:pt x="2919619" y="2277527"/>
                  <a:pt x="3104103" y="2099460"/>
                </a:cubicBezTo>
                <a:cubicBezTo>
                  <a:pt x="3288587" y="1921393"/>
                  <a:pt x="3457029" y="1653490"/>
                  <a:pt x="3604616" y="1425692"/>
                </a:cubicBezTo>
                <a:cubicBezTo>
                  <a:pt x="3752203" y="1197894"/>
                  <a:pt x="3880087" y="926340"/>
                  <a:pt x="3989627" y="732673"/>
                </a:cubicBezTo>
                <a:cubicBezTo>
                  <a:pt x="4099167" y="539006"/>
                  <a:pt x="4167209" y="377589"/>
                  <a:pt x="4261857" y="263690"/>
                </a:cubicBezTo>
                <a:cubicBezTo>
                  <a:pt x="4356505" y="149791"/>
                  <a:pt x="4474552" y="93035"/>
                  <a:pt x="4557517" y="49279"/>
                </a:cubicBezTo>
                <a:cubicBezTo>
                  <a:pt x="4640482" y="5523"/>
                  <a:pt x="4682646" y="-3660"/>
                  <a:pt x="4759648" y="1153"/>
                </a:cubicBezTo>
                <a:cubicBezTo>
                  <a:pt x="4836650" y="5966"/>
                  <a:pt x="4930148" y="23833"/>
                  <a:pt x="5019530" y="78155"/>
                </a:cubicBezTo>
                <a:cubicBezTo>
                  <a:pt x="5108912" y="132477"/>
                  <a:pt x="5209314" y="217999"/>
                  <a:pt x="5295941" y="327085"/>
                </a:cubicBezTo>
                <a:cubicBezTo>
                  <a:pt x="5382568" y="436171"/>
                  <a:pt x="5421733" y="527113"/>
                  <a:pt x="5539294" y="732673"/>
                </a:cubicBezTo>
                <a:cubicBezTo>
                  <a:pt x="5656855" y="938233"/>
                  <a:pt x="5834469" y="1316605"/>
                  <a:pt x="6001307" y="1560445"/>
                </a:cubicBezTo>
                <a:cubicBezTo>
                  <a:pt x="6168145" y="1804285"/>
                  <a:pt x="6359046" y="2038500"/>
                  <a:pt x="6540322" y="2195713"/>
                </a:cubicBezTo>
                <a:cubicBezTo>
                  <a:pt x="6721598" y="2352926"/>
                  <a:pt x="6925332" y="2436344"/>
                  <a:pt x="7088962" y="2503721"/>
                </a:cubicBezTo>
                <a:cubicBezTo>
                  <a:pt x="7252592" y="2571098"/>
                  <a:pt x="7371303" y="2580723"/>
                  <a:pt x="7522099" y="2599974"/>
                </a:cubicBezTo>
                <a:cubicBezTo>
                  <a:pt x="7672895" y="2619225"/>
                  <a:pt x="7833315" y="2619224"/>
                  <a:pt x="7993736" y="2619224"/>
                </a:cubicBezTo>
                <a:cubicBezTo>
                  <a:pt x="8073781" y="2622579"/>
                  <a:pt x="9616940" y="2619919"/>
                  <a:pt x="9618739" y="2620102"/>
                </a:cubicBezTo>
              </a:path>
            </a:pathLst>
          </a:custGeom>
          <a:solidFill>
            <a:srgbClr val="AE7AD0"/>
          </a:solidFill>
          <a:ln w="38100" cap="rnd">
            <a:solidFill>
              <a:srgbClr val="7030A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684420"/>
                      <a:gd name="connsiteY0" fmla="*/ 728832 h 731520"/>
                      <a:gd name="connsiteX1" fmla="*/ 261633 w 1684420"/>
                      <a:gd name="connsiteY1" fmla="*/ 696575 h 731520"/>
                      <a:gd name="connsiteX2" fmla="*/ 418613 w 1684420"/>
                      <a:gd name="connsiteY2" fmla="*/ 586366 h 731520"/>
                      <a:gd name="connsiteX3" fmla="*/ 548183 w 1684420"/>
                      <a:gd name="connsiteY3" fmla="*/ 398203 h 731520"/>
                      <a:gd name="connsiteX4" fmla="*/ 647853 w 1684420"/>
                      <a:gd name="connsiteY4" fmla="*/ 204664 h 731520"/>
                      <a:gd name="connsiteX5" fmla="*/ 735064 w 1684420"/>
                      <a:gd name="connsiteY5" fmla="*/ 78327 h 731520"/>
                      <a:gd name="connsiteX6" fmla="*/ 794866 w 1684420"/>
                      <a:gd name="connsiteY6" fmla="*/ 13814 h 731520"/>
                      <a:gd name="connsiteX7" fmla="*/ 847193 w 1684420"/>
                      <a:gd name="connsiteY7" fmla="*/ 374 h 731520"/>
                      <a:gd name="connsiteX8" fmla="*/ 914470 w 1684420"/>
                      <a:gd name="connsiteY8" fmla="*/ 21878 h 731520"/>
                      <a:gd name="connsiteX9" fmla="*/ 969289 w 1684420"/>
                      <a:gd name="connsiteY9" fmla="*/ 89079 h 731520"/>
                      <a:gd name="connsiteX10" fmla="*/ 1049024 w 1684420"/>
                      <a:gd name="connsiteY10" fmla="*/ 204664 h 731520"/>
                      <a:gd name="connsiteX11" fmla="*/ 1168628 w 1684420"/>
                      <a:gd name="connsiteY11" fmla="*/ 435835 h 731520"/>
                      <a:gd name="connsiteX12" fmla="*/ 1308166 w 1684420"/>
                      <a:gd name="connsiteY12" fmla="*/ 613246 h 731520"/>
                      <a:gd name="connsiteX13" fmla="*/ 1450196 w 1684420"/>
                      <a:gd name="connsiteY13" fmla="*/ 699263 h 731520"/>
                      <a:gd name="connsiteX14" fmla="*/ 1562324 w 1684420"/>
                      <a:gd name="connsiteY14" fmla="*/ 726144 h 731520"/>
                      <a:gd name="connsiteX15" fmla="*/ 1684420 w 1684420"/>
                      <a:gd name="connsiteY15" fmla="*/ 731520 h 731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684420" h="731520" extrusionOk="0">
                        <a:moveTo>
                          <a:pt x="0" y="728832"/>
                        </a:moveTo>
                        <a:cubicBezTo>
                          <a:pt x="91648" y="721932"/>
                          <a:pt x="189507" y="721204"/>
                          <a:pt x="261633" y="696575"/>
                        </a:cubicBezTo>
                        <a:cubicBezTo>
                          <a:pt x="341585" y="674975"/>
                          <a:pt x="363473" y="636329"/>
                          <a:pt x="418613" y="586366"/>
                        </a:cubicBezTo>
                        <a:cubicBezTo>
                          <a:pt x="457728" y="545077"/>
                          <a:pt x="507781" y="473960"/>
                          <a:pt x="548183" y="398203"/>
                        </a:cubicBezTo>
                        <a:cubicBezTo>
                          <a:pt x="581996" y="332182"/>
                          <a:pt x="624304" y="261608"/>
                          <a:pt x="647853" y="204664"/>
                        </a:cubicBezTo>
                        <a:cubicBezTo>
                          <a:pt x="679555" y="151418"/>
                          <a:pt x="713108" y="104896"/>
                          <a:pt x="735064" y="78327"/>
                        </a:cubicBezTo>
                        <a:cubicBezTo>
                          <a:pt x="755665" y="45921"/>
                          <a:pt x="774909" y="28001"/>
                          <a:pt x="794866" y="13814"/>
                        </a:cubicBezTo>
                        <a:cubicBezTo>
                          <a:pt x="813536" y="654"/>
                          <a:pt x="827019" y="-637"/>
                          <a:pt x="847193" y="374"/>
                        </a:cubicBezTo>
                        <a:cubicBezTo>
                          <a:pt x="868928" y="2726"/>
                          <a:pt x="897312" y="7861"/>
                          <a:pt x="914470" y="21878"/>
                        </a:cubicBezTo>
                        <a:cubicBezTo>
                          <a:pt x="930469" y="35958"/>
                          <a:pt x="949605" y="60857"/>
                          <a:pt x="969289" y="89079"/>
                        </a:cubicBezTo>
                        <a:cubicBezTo>
                          <a:pt x="993987" y="122926"/>
                          <a:pt x="1016281" y="151839"/>
                          <a:pt x="1049024" y="204664"/>
                        </a:cubicBezTo>
                        <a:cubicBezTo>
                          <a:pt x="1089600" y="273781"/>
                          <a:pt x="1134404" y="378722"/>
                          <a:pt x="1168628" y="435835"/>
                        </a:cubicBezTo>
                        <a:cubicBezTo>
                          <a:pt x="1213407" y="502541"/>
                          <a:pt x="1262816" y="561919"/>
                          <a:pt x="1308166" y="613246"/>
                        </a:cubicBezTo>
                        <a:cubicBezTo>
                          <a:pt x="1348437" y="658244"/>
                          <a:pt x="1407006" y="679874"/>
                          <a:pt x="1450196" y="699263"/>
                        </a:cubicBezTo>
                        <a:cubicBezTo>
                          <a:pt x="1489249" y="717844"/>
                          <a:pt x="1521112" y="716333"/>
                          <a:pt x="1562324" y="726144"/>
                        </a:cubicBezTo>
                        <a:cubicBezTo>
                          <a:pt x="1601804" y="725535"/>
                          <a:pt x="1639686" y="733391"/>
                          <a:pt x="1684420" y="73152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8A21FB34-7AA6-C849-8496-8639EDBA2C1C}"/>
              </a:ext>
            </a:extLst>
          </p:cNvPr>
          <p:cNvSpPr/>
          <p:nvPr/>
        </p:nvSpPr>
        <p:spPr>
          <a:xfrm rot="16200000">
            <a:off x="994085" y="5258560"/>
            <a:ext cx="497459" cy="795235"/>
          </a:xfrm>
          <a:custGeom>
            <a:avLst/>
            <a:gdLst>
              <a:gd name="connsiteX0" fmla="*/ 0 w 6506677"/>
              <a:gd name="connsiteY0" fmla="*/ 2609786 h 2619411"/>
              <a:gd name="connsiteX1" fmla="*/ 1010652 w 6506677"/>
              <a:gd name="connsiteY1" fmla="*/ 2494283 h 2619411"/>
              <a:gd name="connsiteX2" fmla="*/ 1617044 w 6506677"/>
              <a:gd name="connsiteY2" fmla="*/ 2099647 h 2619411"/>
              <a:gd name="connsiteX3" fmla="*/ 2117557 w 6506677"/>
              <a:gd name="connsiteY3" fmla="*/ 1425879 h 2619411"/>
              <a:gd name="connsiteX4" fmla="*/ 2502568 w 6506677"/>
              <a:gd name="connsiteY4" fmla="*/ 732860 h 2619411"/>
              <a:gd name="connsiteX5" fmla="*/ 2839452 w 6506677"/>
              <a:gd name="connsiteY5" fmla="*/ 280472 h 2619411"/>
              <a:gd name="connsiteX6" fmla="*/ 3070458 w 6506677"/>
              <a:gd name="connsiteY6" fmla="*/ 49466 h 2619411"/>
              <a:gd name="connsiteX7" fmla="*/ 3272589 w 6506677"/>
              <a:gd name="connsiteY7" fmla="*/ 1340 h 2619411"/>
              <a:gd name="connsiteX8" fmla="*/ 3532471 w 6506677"/>
              <a:gd name="connsiteY8" fmla="*/ 78342 h 2619411"/>
              <a:gd name="connsiteX9" fmla="*/ 3744227 w 6506677"/>
              <a:gd name="connsiteY9" fmla="*/ 318973 h 2619411"/>
              <a:gd name="connsiteX10" fmla="*/ 4052235 w 6506677"/>
              <a:gd name="connsiteY10" fmla="*/ 732860 h 2619411"/>
              <a:gd name="connsiteX11" fmla="*/ 4514248 w 6506677"/>
              <a:gd name="connsiteY11" fmla="*/ 1560632 h 2619411"/>
              <a:gd name="connsiteX12" fmla="*/ 5053263 w 6506677"/>
              <a:gd name="connsiteY12" fmla="*/ 2195900 h 2619411"/>
              <a:gd name="connsiteX13" fmla="*/ 5601903 w 6506677"/>
              <a:gd name="connsiteY13" fmla="*/ 2503908 h 2619411"/>
              <a:gd name="connsiteX14" fmla="*/ 6035040 w 6506677"/>
              <a:gd name="connsiteY14" fmla="*/ 2600161 h 2619411"/>
              <a:gd name="connsiteX15" fmla="*/ 6506677 w 6506677"/>
              <a:gd name="connsiteY15" fmla="*/ 2619411 h 2619411"/>
              <a:gd name="connsiteX0" fmla="*/ 0 w 6544195"/>
              <a:gd name="connsiteY0" fmla="*/ 2609786 h 2621117"/>
              <a:gd name="connsiteX1" fmla="*/ 1010652 w 6544195"/>
              <a:gd name="connsiteY1" fmla="*/ 2494283 h 2621117"/>
              <a:gd name="connsiteX2" fmla="*/ 1617044 w 6544195"/>
              <a:gd name="connsiteY2" fmla="*/ 2099647 h 2621117"/>
              <a:gd name="connsiteX3" fmla="*/ 2117557 w 6544195"/>
              <a:gd name="connsiteY3" fmla="*/ 1425879 h 2621117"/>
              <a:gd name="connsiteX4" fmla="*/ 2502568 w 6544195"/>
              <a:gd name="connsiteY4" fmla="*/ 732860 h 2621117"/>
              <a:gd name="connsiteX5" fmla="*/ 2839452 w 6544195"/>
              <a:gd name="connsiteY5" fmla="*/ 280472 h 2621117"/>
              <a:gd name="connsiteX6" fmla="*/ 3070458 w 6544195"/>
              <a:gd name="connsiteY6" fmla="*/ 49466 h 2621117"/>
              <a:gd name="connsiteX7" fmla="*/ 3272589 w 6544195"/>
              <a:gd name="connsiteY7" fmla="*/ 1340 h 2621117"/>
              <a:gd name="connsiteX8" fmla="*/ 3532471 w 6544195"/>
              <a:gd name="connsiteY8" fmla="*/ 78342 h 2621117"/>
              <a:gd name="connsiteX9" fmla="*/ 3744227 w 6544195"/>
              <a:gd name="connsiteY9" fmla="*/ 318973 h 2621117"/>
              <a:gd name="connsiteX10" fmla="*/ 4052235 w 6544195"/>
              <a:gd name="connsiteY10" fmla="*/ 732860 h 2621117"/>
              <a:gd name="connsiteX11" fmla="*/ 4514248 w 6544195"/>
              <a:gd name="connsiteY11" fmla="*/ 1560632 h 2621117"/>
              <a:gd name="connsiteX12" fmla="*/ 5053263 w 6544195"/>
              <a:gd name="connsiteY12" fmla="*/ 2195900 h 2621117"/>
              <a:gd name="connsiteX13" fmla="*/ 5601903 w 6544195"/>
              <a:gd name="connsiteY13" fmla="*/ 2503908 h 2621117"/>
              <a:gd name="connsiteX14" fmla="*/ 6035040 w 6544195"/>
              <a:gd name="connsiteY14" fmla="*/ 2600161 h 2621117"/>
              <a:gd name="connsiteX15" fmla="*/ 6506677 w 6544195"/>
              <a:gd name="connsiteY15" fmla="*/ 2619411 h 2621117"/>
              <a:gd name="connsiteX16" fmla="*/ 6515311 w 6544195"/>
              <a:gd name="connsiteY16" fmla="*/ 2620289 h 2621117"/>
              <a:gd name="connsiteX0" fmla="*/ 0 w 8131680"/>
              <a:gd name="connsiteY0" fmla="*/ 2609786 h 2621117"/>
              <a:gd name="connsiteX1" fmla="*/ 1010652 w 8131680"/>
              <a:gd name="connsiteY1" fmla="*/ 2494283 h 2621117"/>
              <a:gd name="connsiteX2" fmla="*/ 1617044 w 8131680"/>
              <a:gd name="connsiteY2" fmla="*/ 2099647 h 2621117"/>
              <a:gd name="connsiteX3" fmla="*/ 2117557 w 8131680"/>
              <a:gd name="connsiteY3" fmla="*/ 1425879 h 2621117"/>
              <a:gd name="connsiteX4" fmla="*/ 2502568 w 8131680"/>
              <a:gd name="connsiteY4" fmla="*/ 732860 h 2621117"/>
              <a:gd name="connsiteX5" fmla="*/ 2839452 w 8131680"/>
              <a:gd name="connsiteY5" fmla="*/ 280472 h 2621117"/>
              <a:gd name="connsiteX6" fmla="*/ 3070458 w 8131680"/>
              <a:gd name="connsiteY6" fmla="*/ 49466 h 2621117"/>
              <a:gd name="connsiteX7" fmla="*/ 3272589 w 8131680"/>
              <a:gd name="connsiteY7" fmla="*/ 1340 h 2621117"/>
              <a:gd name="connsiteX8" fmla="*/ 3532471 w 8131680"/>
              <a:gd name="connsiteY8" fmla="*/ 78342 h 2621117"/>
              <a:gd name="connsiteX9" fmla="*/ 3744227 w 8131680"/>
              <a:gd name="connsiteY9" fmla="*/ 318973 h 2621117"/>
              <a:gd name="connsiteX10" fmla="*/ 4052235 w 8131680"/>
              <a:gd name="connsiteY10" fmla="*/ 732860 h 2621117"/>
              <a:gd name="connsiteX11" fmla="*/ 4514248 w 8131680"/>
              <a:gd name="connsiteY11" fmla="*/ 1560632 h 2621117"/>
              <a:gd name="connsiteX12" fmla="*/ 5053263 w 8131680"/>
              <a:gd name="connsiteY12" fmla="*/ 2195900 h 2621117"/>
              <a:gd name="connsiteX13" fmla="*/ 5601903 w 8131680"/>
              <a:gd name="connsiteY13" fmla="*/ 2503908 h 2621117"/>
              <a:gd name="connsiteX14" fmla="*/ 6035040 w 8131680"/>
              <a:gd name="connsiteY14" fmla="*/ 2600161 h 2621117"/>
              <a:gd name="connsiteX15" fmla="*/ 6506677 w 8131680"/>
              <a:gd name="connsiteY15" fmla="*/ 2619411 h 2621117"/>
              <a:gd name="connsiteX16" fmla="*/ 8131680 w 8131680"/>
              <a:gd name="connsiteY16" fmla="*/ 2620289 h 2621117"/>
              <a:gd name="connsiteX0" fmla="*/ 0 w 8131680"/>
              <a:gd name="connsiteY0" fmla="*/ 2609786 h 2621117"/>
              <a:gd name="connsiteX1" fmla="*/ 153282 w 8131680"/>
              <a:gd name="connsiteY1" fmla="*/ 2603691 h 2621117"/>
              <a:gd name="connsiteX2" fmla="*/ 1010652 w 8131680"/>
              <a:gd name="connsiteY2" fmla="*/ 2494283 h 2621117"/>
              <a:gd name="connsiteX3" fmla="*/ 1617044 w 8131680"/>
              <a:gd name="connsiteY3" fmla="*/ 2099647 h 2621117"/>
              <a:gd name="connsiteX4" fmla="*/ 2117557 w 8131680"/>
              <a:gd name="connsiteY4" fmla="*/ 1425879 h 2621117"/>
              <a:gd name="connsiteX5" fmla="*/ 2502568 w 8131680"/>
              <a:gd name="connsiteY5" fmla="*/ 732860 h 2621117"/>
              <a:gd name="connsiteX6" fmla="*/ 2839452 w 8131680"/>
              <a:gd name="connsiteY6" fmla="*/ 280472 h 2621117"/>
              <a:gd name="connsiteX7" fmla="*/ 3070458 w 8131680"/>
              <a:gd name="connsiteY7" fmla="*/ 49466 h 2621117"/>
              <a:gd name="connsiteX8" fmla="*/ 3272589 w 8131680"/>
              <a:gd name="connsiteY8" fmla="*/ 1340 h 2621117"/>
              <a:gd name="connsiteX9" fmla="*/ 3532471 w 8131680"/>
              <a:gd name="connsiteY9" fmla="*/ 78342 h 2621117"/>
              <a:gd name="connsiteX10" fmla="*/ 3744227 w 8131680"/>
              <a:gd name="connsiteY10" fmla="*/ 318973 h 2621117"/>
              <a:gd name="connsiteX11" fmla="*/ 4052235 w 8131680"/>
              <a:gd name="connsiteY11" fmla="*/ 732860 h 2621117"/>
              <a:gd name="connsiteX12" fmla="*/ 4514248 w 8131680"/>
              <a:gd name="connsiteY12" fmla="*/ 1560632 h 2621117"/>
              <a:gd name="connsiteX13" fmla="*/ 5053263 w 8131680"/>
              <a:gd name="connsiteY13" fmla="*/ 2195900 h 2621117"/>
              <a:gd name="connsiteX14" fmla="*/ 5601903 w 8131680"/>
              <a:gd name="connsiteY14" fmla="*/ 2503908 h 2621117"/>
              <a:gd name="connsiteX15" fmla="*/ 6035040 w 8131680"/>
              <a:gd name="connsiteY15" fmla="*/ 2600161 h 2621117"/>
              <a:gd name="connsiteX16" fmla="*/ 6506677 w 8131680"/>
              <a:gd name="connsiteY16" fmla="*/ 2619411 h 2621117"/>
              <a:gd name="connsiteX17" fmla="*/ 8131680 w 8131680"/>
              <a:gd name="connsiteY17" fmla="*/ 2620289 h 2621117"/>
              <a:gd name="connsiteX0" fmla="*/ 0 w 9618739"/>
              <a:gd name="connsiteY0" fmla="*/ 2609786 h 2621117"/>
              <a:gd name="connsiteX1" fmla="*/ 1640341 w 9618739"/>
              <a:gd name="connsiteY1" fmla="*/ 2603691 h 2621117"/>
              <a:gd name="connsiteX2" fmla="*/ 2497711 w 9618739"/>
              <a:gd name="connsiteY2" fmla="*/ 2494283 h 2621117"/>
              <a:gd name="connsiteX3" fmla="*/ 3104103 w 9618739"/>
              <a:gd name="connsiteY3" fmla="*/ 2099647 h 2621117"/>
              <a:gd name="connsiteX4" fmla="*/ 3604616 w 9618739"/>
              <a:gd name="connsiteY4" fmla="*/ 1425879 h 2621117"/>
              <a:gd name="connsiteX5" fmla="*/ 3989627 w 9618739"/>
              <a:gd name="connsiteY5" fmla="*/ 732860 h 2621117"/>
              <a:gd name="connsiteX6" fmla="*/ 4326511 w 9618739"/>
              <a:gd name="connsiteY6" fmla="*/ 280472 h 2621117"/>
              <a:gd name="connsiteX7" fmla="*/ 4557517 w 9618739"/>
              <a:gd name="connsiteY7" fmla="*/ 49466 h 2621117"/>
              <a:gd name="connsiteX8" fmla="*/ 4759648 w 9618739"/>
              <a:gd name="connsiteY8" fmla="*/ 1340 h 2621117"/>
              <a:gd name="connsiteX9" fmla="*/ 5019530 w 9618739"/>
              <a:gd name="connsiteY9" fmla="*/ 78342 h 2621117"/>
              <a:gd name="connsiteX10" fmla="*/ 5231286 w 9618739"/>
              <a:gd name="connsiteY10" fmla="*/ 318973 h 2621117"/>
              <a:gd name="connsiteX11" fmla="*/ 5539294 w 9618739"/>
              <a:gd name="connsiteY11" fmla="*/ 732860 h 2621117"/>
              <a:gd name="connsiteX12" fmla="*/ 6001307 w 9618739"/>
              <a:gd name="connsiteY12" fmla="*/ 1560632 h 2621117"/>
              <a:gd name="connsiteX13" fmla="*/ 6540322 w 9618739"/>
              <a:gd name="connsiteY13" fmla="*/ 2195900 h 2621117"/>
              <a:gd name="connsiteX14" fmla="*/ 7088962 w 9618739"/>
              <a:gd name="connsiteY14" fmla="*/ 2503908 h 2621117"/>
              <a:gd name="connsiteX15" fmla="*/ 7522099 w 9618739"/>
              <a:gd name="connsiteY15" fmla="*/ 2600161 h 2621117"/>
              <a:gd name="connsiteX16" fmla="*/ 7993736 w 9618739"/>
              <a:gd name="connsiteY16" fmla="*/ 2619411 h 2621117"/>
              <a:gd name="connsiteX17" fmla="*/ 9618739 w 9618739"/>
              <a:gd name="connsiteY17" fmla="*/ 2620289 h 2621117"/>
              <a:gd name="connsiteX0" fmla="*/ 0 w 9618739"/>
              <a:gd name="connsiteY0" fmla="*/ 2609599 h 2620930"/>
              <a:gd name="connsiteX1" fmla="*/ 1640341 w 9618739"/>
              <a:gd name="connsiteY1" fmla="*/ 2603504 h 2620930"/>
              <a:gd name="connsiteX2" fmla="*/ 2497711 w 9618739"/>
              <a:gd name="connsiteY2" fmla="*/ 2494096 h 2620930"/>
              <a:gd name="connsiteX3" fmla="*/ 3104103 w 9618739"/>
              <a:gd name="connsiteY3" fmla="*/ 2099460 h 2620930"/>
              <a:gd name="connsiteX4" fmla="*/ 3604616 w 9618739"/>
              <a:gd name="connsiteY4" fmla="*/ 1425692 h 2620930"/>
              <a:gd name="connsiteX5" fmla="*/ 3989627 w 9618739"/>
              <a:gd name="connsiteY5" fmla="*/ 732673 h 2620930"/>
              <a:gd name="connsiteX6" fmla="*/ 4261857 w 9618739"/>
              <a:gd name="connsiteY6" fmla="*/ 263690 h 2620930"/>
              <a:gd name="connsiteX7" fmla="*/ 4557517 w 9618739"/>
              <a:gd name="connsiteY7" fmla="*/ 49279 h 2620930"/>
              <a:gd name="connsiteX8" fmla="*/ 4759648 w 9618739"/>
              <a:gd name="connsiteY8" fmla="*/ 1153 h 2620930"/>
              <a:gd name="connsiteX9" fmla="*/ 5019530 w 9618739"/>
              <a:gd name="connsiteY9" fmla="*/ 78155 h 2620930"/>
              <a:gd name="connsiteX10" fmla="*/ 5231286 w 9618739"/>
              <a:gd name="connsiteY10" fmla="*/ 318786 h 2620930"/>
              <a:gd name="connsiteX11" fmla="*/ 5539294 w 9618739"/>
              <a:gd name="connsiteY11" fmla="*/ 732673 h 2620930"/>
              <a:gd name="connsiteX12" fmla="*/ 6001307 w 9618739"/>
              <a:gd name="connsiteY12" fmla="*/ 1560445 h 2620930"/>
              <a:gd name="connsiteX13" fmla="*/ 6540322 w 9618739"/>
              <a:gd name="connsiteY13" fmla="*/ 2195713 h 2620930"/>
              <a:gd name="connsiteX14" fmla="*/ 7088962 w 9618739"/>
              <a:gd name="connsiteY14" fmla="*/ 2503721 h 2620930"/>
              <a:gd name="connsiteX15" fmla="*/ 7522099 w 9618739"/>
              <a:gd name="connsiteY15" fmla="*/ 2599974 h 2620930"/>
              <a:gd name="connsiteX16" fmla="*/ 7993736 w 9618739"/>
              <a:gd name="connsiteY16" fmla="*/ 2619224 h 2620930"/>
              <a:gd name="connsiteX17" fmla="*/ 9618739 w 9618739"/>
              <a:gd name="connsiteY17" fmla="*/ 2620102 h 2620930"/>
              <a:gd name="connsiteX0" fmla="*/ 0 w 9618739"/>
              <a:gd name="connsiteY0" fmla="*/ 2609599 h 2620930"/>
              <a:gd name="connsiteX1" fmla="*/ 1640341 w 9618739"/>
              <a:gd name="connsiteY1" fmla="*/ 2603504 h 2620930"/>
              <a:gd name="connsiteX2" fmla="*/ 2497711 w 9618739"/>
              <a:gd name="connsiteY2" fmla="*/ 2494096 h 2620930"/>
              <a:gd name="connsiteX3" fmla="*/ 3104103 w 9618739"/>
              <a:gd name="connsiteY3" fmla="*/ 2099460 h 2620930"/>
              <a:gd name="connsiteX4" fmla="*/ 3604616 w 9618739"/>
              <a:gd name="connsiteY4" fmla="*/ 1425692 h 2620930"/>
              <a:gd name="connsiteX5" fmla="*/ 3989627 w 9618739"/>
              <a:gd name="connsiteY5" fmla="*/ 732673 h 2620930"/>
              <a:gd name="connsiteX6" fmla="*/ 4261857 w 9618739"/>
              <a:gd name="connsiteY6" fmla="*/ 263690 h 2620930"/>
              <a:gd name="connsiteX7" fmla="*/ 4557517 w 9618739"/>
              <a:gd name="connsiteY7" fmla="*/ 49279 h 2620930"/>
              <a:gd name="connsiteX8" fmla="*/ 4759648 w 9618739"/>
              <a:gd name="connsiteY8" fmla="*/ 1153 h 2620930"/>
              <a:gd name="connsiteX9" fmla="*/ 5019530 w 9618739"/>
              <a:gd name="connsiteY9" fmla="*/ 78155 h 2620930"/>
              <a:gd name="connsiteX10" fmla="*/ 5295941 w 9618739"/>
              <a:gd name="connsiteY10" fmla="*/ 327085 h 2620930"/>
              <a:gd name="connsiteX11" fmla="*/ 5539294 w 9618739"/>
              <a:gd name="connsiteY11" fmla="*/ 732673 h 2620930"/>
              <a:gd name="connsiteX12" fmla="*/ 6001307 w 9618739"/>
              <a:gd name="connsiteY12" fmla="*/ 1560445 h 2620930"/>
              <a:gd name="connsiteX13" fmla="*/ 6540322 w 9618739"/>
              <a:gd name="connsiteY13" fmla="*/ 2195713 h 2620930"/>
              <a:gd name="connsiteX14" fmla="*/ 7088962 w 9618739"/>
              <a:gd name="connsiteY14" fmla="*/ 2503721 h 2620930"/>
              <a:gd name="connsiteX15" fmla="*/ 7522099 w 9618739"/>
              <a:gd name="connsiteY15" fmla="*/ 2599974 h 2620930"/>
              <a:gd name="connsiteX16" fmla="*/ 7993736 w 9618739"/>
              <a:gd name="connsiteY16" fmla="*/ 2619224 h 2620930"/>
              <a:gd name="connsiteX17" fmla="*/ 9618739 w 9618739"/>
              <a:gd name="connsiteY17" fmla="*/ 2620102 h 2620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618739" h="2620930">
                <a:moveTo>
                  <a:pt x="0" y="2609599"/>
                </a:moveTo>
                <a:cubicBezTo>
                  <a:pt x="25547" y="2608583"/>
                  <a:pt x="1471899" y="2622754"/>
                  <a:pt x="1640341" y="2603504"/>
                </a:cubicBezTo>
                <a:cubicBezTo>
                  <a:pt x="1808783" y="2584254"/>
                  <a:pt x="2253751" y="2578103"/>
                  <a:pt x="2497711" y="2494096"/>
                </a:cubicBezTo>
                <a:cubicBezTo>
                  <a:pt x="2741671" y="2410089"/>
                  <a:pt x="2919619" y="2277527"/>
                  <a:pt x="3104103" y="2099460"/>
                </a:cubicBezTo>
                <a:cubicBezTo>
                  <a:pt x="3288587" y="1921393"/>
                  <a:pt x="3457029" y="1653490"/>
                  <a:pt x="3604616" y="1425692"/>
                </a:cubicBezTo>
                <a:cubicBezTo>
                  <a:pt x="3752203" y="1197894"/>
                  <a:pt x="3880087" y="926340"/>
                  <a:pt x="3989627" y="732673"/>
                </a:cubicBezTo>
                <a:cubicBezTo>
                  <a:pt x="4099167" y="539006"/>
                  <a:pt x="4167209" y="377589"/>
                  <a:pt x="4261857" y="263690"/>
                </a:cubicBezTo>
                <a:cubicBezTo>
                  <a:pt x="4356505" y="149791"/>
                  <a:pt x="4474552" y="93035"/>
                  <a:pt x="4557517" y="49279"/>
                </a:cubicBezTo>
                <a:cubicBezTo>
                  <a:pt x="4640482" y="5523"/>
                  <a:pt x="4682646" y="-3660"/>
                  <a:pt x="4759648" y="1153"/>
                </a:cubicBezTo>
                <a:cubicBezTo>
                  <a:pt x="4836650" y="5966"/>
                  <a:pt x="4930148" y="23833"/>
                  <a:pt x="5019530" y="78155"/>
                </a:cubicBezTo>
                <a:cubicBezTo>
                  <a:pt x="5108912" y="132477"/>
                  <a:pt x="5209314" y="217999"/>
                  <a:pt x="5295941" y="327085"/>
                </a:cubicBezTo>
                <a:cubicBezTo>
                  <a:pt x="5382568" y="436171"/>
                  <a:pt x="5421733" y="527113"/>
                  <a:pt x="5539294" y="732673"/>
                </a:cubicBezTo>
                <a:cubicBezTo>
                  <a:pt x="5656855" y="938233"/>
                  <a:pt x="5834469" y="1316605"/>
                  <a:pt x="6001307" y="1560445"/>
                </a:cubicBezTo>
                <a:cubicBezTo>
                  <a:pt x="6168145" y="1804285"/>
                  <a:pt x="6359046" y="2038500"/>
                  <a:pt x="6540322" y="2195713"/>
                </a:cubicBezTo>
                <a:cubicBezTo>
                  <a:pt x="6721598" y="2352926"/>
                  <a:pt x="6925332" y="2436344"/>
                  <a:pt x="7088962" y="2503721"/>
                </a:cubicBezTo>
                <a:cubicBezTo>
                  <a:pt x="7252592" y="2571098"/>
                  <a:pt x="7371303" y="2580723"/>
                  <a:pt x="7522099" y="2599974"/>
                </a:cubicBezTo>
                <a:cubicBezTo>
                  <a:pt x="7672895" y="2619225"/>
                  <a:pt x="7833315" y="2619224"/>
                  <a:pt x="7993736" y="2619224"/>
                </a:cubicBezTo>
                <a:cubicBezTo>
                  <a:pt x="8073781" y="2622579"/>
                  <a:pt x="9616940" y="2619919"/>
                  <a:pt x="9618739" y="2620102"/>
                </a:cubicBezTo>
              </a:path>
            </a:pathLst>
          </a:custGeom>
          <a:solidFill>
            <a:srgbClr val="92D050"/>
          </a:solidFill>
          <a:ln w="38100" cap="rnd"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684420"/>
                      <a:gd name="connsiteY0" fmla="*/ 728832 h 731520"/>
                      <a:gd name="connsiteX1" fmla="*/ 261633 w 1684420"/>
                      <a:gd name="connsiteY1" fmla="*/ 696575 h 731520"/>
                      <a:gd name="connsiteX2" fmla="*/ 418613 w 1684420"/>
                      <a:gd name="connsiteY2" fmla="*/ 586366 h 731520"/>
                      <a:gd name="connsiteX3" fmla="*/ 548183 w 1684420"/>
                      <a:gd name="connsiteY3" fmla="*/ 398203 h 731520"/>
                      <a:gd name="connsiteX4" fmla="*/ 647853 w 1684420"/>
                      <a:gd name="connsiteY4" fmla="*/ 204664 h 731520"/>
                      <a:gd name="connsiteX5" fmla="*/ 735064 w 1684420"/>
                      <a:gd name="connsiteY5" fmla="*/ 78327 h 731520"/>
                      <a:gd name="connsiteX6" fmla="*/ 794866 w 1684420"/>
                      <a:gd name="connsiteY6" fmla="*/ 13814 h 731520"/>
                      <a:gd name="connsiteX7" fmla="*/ 847193 w 1684420"/>
                      <a:gd name="connsiteY7" fmla="*/ 374 h 731520"/>
                      <a:gd name="connsiteX8" fmla="*/ 914470 w 1684420"/>
                      <a:gd name="connsiteY8" fmla="*/ 21878 h 731520"/>
                      <a:gd name="connsiteX9" fmla="*/ 969289 w 1684420"/>
                      <a:gd name="connsiteY9" fmla="*/ 89079 h 731520"/>
                      <a:gd name="connsiteX10" fmla="*/ 1049024 w 1684420"/>
                      <a:gd name="connsiteY10" fmla="*/ 204664 h 731520"/>
                      <a:gd name="connsiteX11" fmla="*/ 1168628 w 1684420"/>
                      <a:gd name="connsiteY11" fmla="*/ 435835 h 731520"/>
                      <a:gd name="connsiteX12" fmla="*/ 1308166 w 1684420"/>
                      <a:gd name="connsiteY12" fmla="*/ 613246 h 731520"/>
                      <a:gd name="connsiteX13" fmla="*/ 1450196 w 1684420"/>
                      <a:gd name="connsiteY13" fmla="*/ 699263 h 731520"/>
                      <a:gd name="connsiteX14" fmla="*/ 1562324 w 1684420"/>
                      <a:gd name="connsiteY14" fmla="*/ 726144 h 731520"/>
                      <a:gd name="connsiteX15" fmla="*/ 1684420 w 1684420"/>
                      <a:gd name="connsiteY15" fmla="*/ 731520 h 731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684420" h="731520" extrusionOk="0">
                        <a:moveTo>
                          <a:pt x="0" y="728832"/>
                        </a:moveTo>
                        <a:cubicBezTo>
                          <a:pt x="91648" y="721932"/>
                          <a:pt x="189507" y="721204"/>
                          <a:pt x="261633" y="696575"/>
                        </a:cubicBezTo>
                        <a:cubicBezTo>
                          <a:pt x="341585" y="674975"/>
                          <a:pt x="363473" y="636329"/>
                          <a:pt x="418613" y="586366"/>
                        </a:cubicBezTo>
                        <a:cubicBezTo>
                          <a:pt x="457728" y="545077"/>
                          <a:pt x="507781" y="473960"/>
                          <a:pt x="548183" y="398203"/>
                        </a:cubicBezTo>
                        <a:cubicBezTo>
                          <a:pt x="581996" y="332182"/>
                          <a:pt x="624304" y="261608"/>
                          <a:pt x="647853" y="204664"/>
                        </a:cubicBezTo>
                        <a:cubicBezTo>
                          <a:pt x="679555" y="151418"/>
                          <a:pt x="713108" y="104896"/>
                          <a:pt x="735064" y="78327"/>
                        </a:cubicBezTo>
                        <a:cubicBezTo>
                          <a:pt x="755665" y="45921"/>
                          <a:pt x="774909" y="28001"/>
                          <a:pt x="794866" y="13814"/>
                        </a:cubicBezTo>
                        <a:cubicBezTo>
                          <a:pt x="813536" y="654"/>
                          <a:pt x="827019" y="-637"/>
                          <a:pt x="847193" y="374"/>
                        </a:cubicBezTo>
                        <a:cubicBezTo>
                          <a:pt x="868928" y="2726"/>
                          <a:pt x="897312" y="7861"/>
                          <a:pt x="914470" y="21878"/>
                        </a:cubicBezTo>
                        <a:cubicBezTo>
                          <a:pt x="930469" y="35958"/>
                          <a:pt x="949605" y="60857"/>
                          <a:pt x="969289" y="89079"/>
                        </a:cubicBezTo>
                        <a:cubicBezTo>
                          <a:pt x="993987" y="122926"/>
                          <a:pt x="1016281" y="151839"/>
                          <a:pt x="1049024" y="204664"/>
                        </a:cubicBezTo>
                        <a:cubicBezTo>
                          <a:pt x="1089600" y="273781"/>
                          <a:pt x="1134404" y="378722"/>
                          <a:pt x="1168628" y="435835"/>
                        </a:cubicBezTo>
                        <a:cubicBezTo>
                          <a:pt x="1213407" y="502541"/>
                          <a:pt x="1262816" y="561919"/>
                          <a:pt x="1308166" y="613246"/>
                        </a:cubicBezTo>
                        <a:cubicBezTo>
                          <a:pt x="1348437" y="658244"/>
                          <a:pt x="1407006" y="679874"/>
                          <a:pt x="1450196" y="699263"/>
                        </a:cubicBezTo>
                        <a:cubicBezTo>
                          <a:pt x="1489249" y="717844"/>
                          <a:pt x="1521112" y="716333"/>
                          <a:pt x="1562324" y="726144"/>
                        </a:cubicBezTo>
                        <a:cubicBezTo>
                          <a:pt x="1601804" y="725535"/>
                          <a:pt x="1639686" y="733391"/>
                          <a:pt x="1684420" y="73152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197574F-50CE-3B4E-BE5D-4B5E060F33A2}"/>
              </a:ext>
            </a:extLst>
          </p:cNvPr>
          <p:cNvCxnSpPr>
            <a:cxnSpLocks/>
          </p:cNvCxnSpPr>
          <p:nvPr/>
        </p:nvCxnSpPr>
        <p:spPr>
          <a:xfrm flipV="1">
            <a:off x="1646205" y="1742173"/>
            <a:ext cx="0" cy="1475864"/>
          </a:xfrm>
          <a:prstGeom prst="straightConnector1">
            <a:avLst/>
          </a:prstGeom>
          <a:ln w="508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F9B264B-FD28-CF43-A62D-A8AD5B6DC1A6}"/>
              </a:ext>
            </a:extLst>
          </p:cNvPr>
          <p:cNvCxnSpPr>
            <a:cxnSpLocks/>
          </p:cNvCxnSpPr>
          <p:nvPr/>
        </p:nvCxnSpPr>
        <p:spPr>
          <a:xfrm flipH="1">
            <a:off x="462013" y="3231614"/>
            <a:ext cx="1184192" cy="0"/>
          </a:xfrm>
          <a:prstGeom prst="straightConnector1">
            <a:avLst/>
          </a:prstGeom>
          <a:ln w="508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758EFD0-9D56-384F-937B-469F03ABDD44}"/>
              </a:ext>
            </a:extLst>
          </p:cNvPr>
          <p:cNvCxnSpPr>
            <a:cxnSpLocks/>
          </p:cNvCxnSpPr>
          <p:nvPr/>
        </p:nvCxnSpPr>
        <p:spPr>
          <a:xfrm flipV="1">
            <a:off x="1642877" y="4178788"/>
            <a:ext cx="0" cy="1768251"/>
          </a:xfrm>
          <a:prstGeom prst="straightConnector1">
            <a:avLst/>
          </a:prstGeom>
          <a:ln w="508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DC8ECB7-E8F7-9141-8307-0D3636E1B234}"/>
              </a:ext>
            </a:extLst>
          </p:cNvPr>
          <p:cNvCxnSpPr/>
          <p:nvPr/>
        </p:nvCxnSpPr>
        <p:spPr>
          <a:xfrm>
            <a:off x="1640432" y="2690985"/>
            <a:ext cx="28722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9A59387-4CEA-644D-A7B6-F4CF95C162E7}"/>
              </a:ext>
            </a:extLst>
          </p:cNvPr>
          <p:cNvCxnSpPr/>
          <p:nvPr/>
        </p:nvCxnSpPr>
        <p:spPr>
          <a:xfrm>
            <a:off x="1640432" y="4976903"/>
            <a:ext cx="28722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51886E4-DB03-A344-96E1-A7876599FD29}"/>
              </a:ext>
            </a:extLst>
          </p:cNvPr>
          <p:cNvCxnSpPr/>
          <p:nvPr/>
        </p:nvCxnSpPr>
        <p:spPr>
          <a:xfrm>
            <a:off x="1640432" y="5668229"/>
            <a:ext cx="28722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ECB8F3F8-2299-6E46-B3E5-94296760CA93}"/>
              </a:ext>
            </a:extLst>
          </p:cNvPr>
          <p:cNvSpPr txBox="1"/>
          <p:nvPr/>
        </p:nvSpPr>
        <p:spPr>
          <a:xfrm>
            <a:off x="1946995" y="246774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C847C20-1AE3-6349-9E37-217171F154D5}"/>
              </a:ext>
            </a:extLst>
          </p:cNvPr>
          <p:cNvSpPr txBox="1"/>
          <p:nvPr/>
        </p:nvSpPr>
        <p:spPr>
          <a:xfrm>
            <a:off x="1992686" y="4747266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2x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7B504DD-CF9A-AB45-A871-25F88B09DFAF}"/>
              </a:ext>
            </a:extLst>
          </p:cNvPr>
          <p:cNvSpPr txBox="1"/>
          <p:nvPr/>
        </p:nvSpPr>
        <p:spPr>
          <a:xfrm>
            <a:off x="2038377" y="5457466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B98105F-FEF7-8849-AF4B-43034259C52A}"/>
              </a:ext>
            </a:extLst>
          </p:cNvPr>
          <p:cNvSpPr txBox="1"/>
          <p:nvPr/>
        </p:nvSpPr>
        <p:spPr>
          <a:xfrm rot="16200000">
            <a:off x="1148991" y="1833942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dose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BBFD848-5B28-FC4F-A90F-80FA601B3DB9}"/>
              </a:ext>
            </a:extLst>
          </p:cNvPr>
          <p:cNvSpPr txBox="1"/>
          <p:nvPr/>
        </p:nvSpPr>
        <p:spPr>
          <a:xfrm>
            <a:off x="664296" y="3260776"/>
            <a:ext cx="857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frequency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916341-B987-B446-B660-752F7A5F5CEF}"/>
              </a:ext>
            </a:extLst>
          </p:cNvPr>
          <p:cNvSpPr txBox="1"/>
          <p:nvPr/>
        </p:nvSpPr>
        <p:spPr>
          <a:xfrm rot="16200000">
            <a:off x="1153425" y="4354858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dose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C78042A-965E-BA47-BCC5-2811994495D8}"/>
              </a:ext>
            </a:extLst>
          </p:cNvPr>
          <p:cNvSpPr txBox="1"/>
          <p:nvPr/>
        </p:nvSpPr>
        <p:spPr>
          <a:xfrm>
            <a:off x="668730" y="5781692"/>
            <a:ext cx="857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frequency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EBF4314-09E5-4345-83D4-8EBFB5024D93}"/>
              </a:ext>
            </a:extLst>
          </p:cNvPr>
          <p:cNvSpPr txBox="1"/>
          <p:nvPr/>
        </p:nvSpPr>
        <p:spPr>
          <a:xfrm>
            <a:off x="266605" y="1218176"/>
            <a:ext cx="193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Dose Variance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65100-93D2-F564-C1E5-E4331AF31D6A}"/>
              </a:ext>
            </a:extLst>
          </p:cNvPr>
          <p:cNvSpPr txBox="1"/>
          <p:nvPr/>
        </p:nvSpPr>
        <p:spPr>
          <a:xfrm>
            <a:off x="6640713" y="2164336"/>
            <a:ext cx="12250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dose </a:t>
            </a:r>
          </a:p>
          <a:p>
            <a:pPr algn="ctr"/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variance</a:t>
            </a:r>
          </a:p>
          <a:p>
            <a:pPr algn="ctr"/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9FA2A9-C93B-1807-EC9E-687DA309CC45}"/>
              </a:ext>
            </a:extLst>
          </p:cNvPr>
          <p:cNvSpPr txBox="1"/>
          <p:nvPr/>
        </p:nvSpPr>
        <p:spPr>
          <a:xfrm>
            <a:off x="6640713" y="4303953"/>
            <a:ext cx="12250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8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dose</a:t>
            </a:r>
          </a:p>
          <a:p>
            <a:pPr algn="ctr"/>
            <a:r>
              <a:rPr lang="en-US" sz="2000" b="1" dirty="0">
                <a:solidFill>
                  <a:srgbClr val="008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variance</a:t>
            </a:r>
          </a:p>
          <a:p>
            <a:pPr algn="ctr"/>
            <a:r>
              <a:rPr lang="en-US" sz="2000" b="1" dirty="0">
                <a:solidFill>
                  <a:srgbClr val="008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high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E1E2A6-4F97-BAC8-7759-BE859F487149}"/>
              </a:ext>
            </a:extLst>
          </p:cNvPr>
          <p:cNvSpPr txBox="1"/>
          <p:nvPr/>
        </p:nvSpPr>
        <p:spPr>
          <a:xfrm>
            <a:off x="8732533" y="3046057"/>
            <a:ext cx="2795165" cy="177069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Goal: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Develop a mathematical framework for optimizing “second-order” effects</a:t>
            </a:r>
          </a:p>
          <a:p>
            <a:pPr algn="ctr"/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Method: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Use Jensen’s inequality</a:t>
            </a:r>
          </a:p>
        </p:txBody>
      </p:sp>
    </p:spTree>
    <p:extLst>
      <p:ext uri="{BB962C8B-B14F-4D97-AF65-F5344CB8AC3E}">
        <p14:creationId xmlns:p14="http://schemas.microsoft.com/office/powerpoint/2010/main" val="330971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124" grpId="0" animBg="1"/>
      <p:bldP spid="125" grpId="0" animBg="1"/>
      <p:bldP spid="126" grpId="0" animBg="1"/>
      <p:bldP spid="129" grpId="0" animBg="1"/>
      <p:bldP spid="134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6" grpId="0" animBg="1"/>
      <p:bldP spid="154" grpId="0"/>
      <p:bldP spid="170" grpId="0"/>
      <p:bldP spid="182" grpId="0"/>
      <p:bldP spid="183" grpId="0"/>
      <p:bldP spid="186" grpId="0"/>
      <p:bldP spid="187" grpId="0"/>
      <p:bldP spid="189" grpId="0"/>
      <p:bldP spid="6" grpId="0" animBg="1"/>
      <p:bldP spid="52" grpId="0" animBg="1"/>
      <p:bldP spid="67" grpId="0"/>
      <p:bldP spid="68" grpId="0"/>
      <p:bldP spid="69" grpId="0"/>
      <p:bldP spid="70" grpId="0"/>
      <p:bldP spid="71" grpId="0"/>
      <p:bldP spid="72" grpId="0"/>
      <p:bldP spid="73" grpId="0"/>
      <p:bldP spid="75" grpId="0"/>
      <p:bldP spid="2" grpId="0"/>
      <p:bldP spid="3" grpId="0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80A949AB-6230-8D4B-845F-D3F02C1FBF00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10EDA07-0106-BA42-8AD9-495578B3DA9E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pic>
        <p:nvPicPr>
          <p:cNvPr id="118" name="droppedImage.pdf">
            <a:extLst>
              <a:ext uri="{FF2B5EF4-FFF2-40B4-BE49-F238E27FC236}">
                <a16:creationId xmlns:a16="http://schemas.microsoft.com/office/drawing/2014/main" id="{B7D781CB-8ED3-064C-AFA8-57A3D0E98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grpSp>
        <p:nvGrpSpPr>
          <p:cNvPr id="98" name="Group 97">
            <a:extLst>
              <a:ext uri="{FF2B5EF4-FFF2-40B4-BE49-F238E27FC236}">
                <a16:creationId xmlns:a16="http://schemas.microsoft.com/office/drawing/2014/main" id="{A9B1E91D-AA99-E24E-82E3-43EE74212B25}"/>
              </a:ext>
            </a:extLst>
          </p:cNvPr>
          <p:cNvGrpSpPr/>
          <p:nvPr/>
        </p:nvGrpSpPr>
        <p:grpSpPr>
          <a:xfrm>
            <a:off x="8023523" y="2725121"/>
            <a:ext cx="3126370" cy="2465311"/>
            <a:chOff x="6411061" y="1228410"/>
            <a:chExt cx="4308546" cy="3397519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B63BA60D-4B83-794C-BB38-EDA526D9FE39}"/>
                </a:ext>
              </a:extLst>
            </p:cNvPr>
            <p:cNvCxnSpPr>
              <a:cxnSpLocks/>
            </p:cNvCxnSpPr>
            <p:nvPr/>
          </p:nvCxnSpPr>
          <p:spPr>
            <a:xfrm>
              <a:off x="6853117" y="1412234"/>
              <a:ext cx="10629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C6D366E-FB24-034E-B4DB-928903FA641C}"/>
                </a:ext>
              </a:extLst>
            </p:cNvPr>
            <p:cNvCxnSpPr>
              <a:cxnSpLocks/>
            </p:cNvCxnSpPr>
            <p:nvPr/>
          </p:nvCxnSpPr>
          <p:spPr>
            <a:xfrm>
              <a:off x="6853116" y="2199198"/>
              <a:ext cx="10629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A879361-C59D-564D-B18E-CF4F65FA0849}"/>
                </a:ext>
              </a:extLst>
            </p:cNvPr>
            <p:cNvCxnSpPr>
              <a:cxnSpLocks/>
            </p:cNvCxnSpPr>
            <p:nvPr/>
          </p:nvCxnSpPr>
          <p:spPr>
            <a:xfrm>
              <a:off x="6853116" y="3773130"/>
              <a:ext cx="10629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917F537-B4C3-8840-914B-90F99EFE3358}"/>
                </a:ext>
              </a:extLst>
            </p:cNvPr>
            <p:cNvCxnSpPr>
              <a:cxnSpLocks/>
            </p:cNvCxnSpPr>
            <p:nvPr/>
          </p:nvCxnSpPr>
          <p:spPr>
            <a:xfrm>
              <a:off x="6853116" y="4560095"/>
              <a:ext cx="10629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A48E702-FC37-3C40-A936-6845D9391CD3}"/>
                </a:ext>
              </a:extLst>
            </p:cNvPr>
            <p:cNvSpPr txBox="1"/>
            <p:nvPr/>
          </p:nvSpPr>
          <p:spPr>
            <a:xfrm>
              <a:off x="6583288" y="4395096"/>
              <a:ext cx="248786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691C392-6182-2E47-9A7A-D9EB7D8D20A2}"/>
                </a:ext>
              </a:extLst>
            </p:cNvPr>
            <p:cNvSpPr txBox="1"/>
            <p:nvPr/>
          </p:nvSpPr>
          <p:spPr>
            <a:xfrm>
              <a:off x="6550319" y="3613142"/>
              <a:ext cx="409087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0.25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D299258B-3D1F-1148-B1D4-678858F99115}"/>
                </a:ext>
              </a:extLst>
            </p:cNvPr>
            <p:cNvSpPr txBox="1"/>
            <p:nvPr/>
          </p:nvSpPr>
          <p:spPr>
            <a:xfrm>
              <a:off x="6551030" y="2035778"/>
              <a:ext cx="409087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0.75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E223D97-288E-4D4E-B3BE-209B57051CB7}"/>
                </a:ext>
              </a:extLst>
            </p:cNvPr>
            <p:cNvSpPr txBox="1"/>
            <p:nvPr/>
          </p:nvSpPr>
          <p:spPr>
            <a:xfrm>
              <a:off x="6543529" y="1266667"/>
              <a:ext cx="344967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1.0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9CB40642-6DB9-E948-98BA-CA27EF4D5C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4737" y="1228410"/>
              <a:ext cx="0" cy="33596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527E5E02-C983-2A44-A2C9-3E31B2BEF1F8}"/>
                </a:ext>
              </a:extLst>
            </p:cNvPr>
            <p:cNvCxnSpPr>
              <a:cxnSpLocks/>
            </p:cNvCxnSpPr>
            <p:nvPr/>
          </p:nvCxnSpPr>
          <p:spPr>
            <a:xfrm>
              <a:off x="6964736" y="4573098"/>
              <a:ext cx="375487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64888AD-B71B-9744-99D1-AD76F99E6D5C}"/>
                </a:ext>
              </a:extLst>
            </p:cNvPr>
            <p:cNvCxnSpPr>
              <a:cxnSpLocks/>
            </p:cNvCxnSpPr>
            <p:nvPr/>
          </p:nvCxnSpPr>
          <p:spPr>
            <a:xfrm>
              <a:off x="6853116" y="2986164"/>
              <a:ext cx="10629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19DFB91F-4B87-A343-9372-C5C1CFE76D60}"/>
                </a:ext>
              </a:extLst>
            </p:cNvPr>
            <p:cNvSpPr txBox="1"/>
            <p:nvPr/>
          </p:nvSpPr>
          <p:spPr>
            <a:xfrm>
              <a:off x="6411061" y="2822741"/>
              <a:ext cx="563774" cy="3181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0.50</a:t>
              </a:r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C6283C8A-B2C4-064A-A9A4-A71813A99A7D}"/>
              </a:ext>
            </a:extLst>
          </p:cNvPr>
          <p:cNvSpPr txBox="1"/>
          <p:nvPr/>
        </p:nvSpPr>
        <p:spPr>
          <a:xfrm rot="16200000">
            <a:off x="7199760" y="3773576"/>
            <a:ext cx="1353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% survival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BC717A7-FA5F-704B-B8F6-7BCF5F2326B1}"/>
              </a:ext>
            </a:extLst>
          </p:cNvPr>
          <p:cNvSpPr txBox="1"/>
          <p:nvPr/>
        </p:nvSpPr>
        <p:spPr>
          <a:xfrm>
            <a:off x="10838117" y="4706449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dose</a:t>
            </a:r>
          </a:p>
        </p:txBody>
      </p:sp>
      <p:sp>
        <p:nvSpPr>
          <p:cNvPr id="143" name="Freeform 142">
            <a:extLst>
              <a:ext uri="{FF2B5EF4-FFF2-40B4-BE49-F238E27FC236}">
                <a16:creationId xmlns:a16="http://schemas.microsoft.com/office/drawing/2014/main" id="{9144C745-99FF-5D46-B7CB-DDDAB819EAAE}"/>
              </a:ext>
            </a:extLst>
          </p:cNvPr>
          <p:cNvSpPr/>
          <p:nvPr/>
        </p:nvSpPr>
        <p:spPr>
          <a:xfrm rot="4682137">
            <a:off x="8508198" y="2739710"/>
            <a:ext cx="2171508" cy="1930140"/>
          </a:xfrm>
          <a:custGeom>
            <a:avLst/>
            <a:gdLst>
              <a:gd name="connsiteX0" fmla="*/ 0 w 7293254"/>
              <a:gd name="connsiteY0" fmla="*/ 2766213 h 2766213"/>
              <a:gd name="connsiteX1" fmla="*/ 2121408 w 7293254"/>
              <a:gd name="connsiteY1" fmla="*/ 2644293 h 2766213"/>
              <a:gd name="connsiteX2" fmla="*/ 3584448 w 7293254"/>
              <a:gd name="connsiteY2" fmla="*/ 1522629 h 2766213"/>
              <a:gd name="connsiteX3" fmla="*/ 4937760 w 7293254"/>
              <a:gd name="connsiteY3" fmla="*/ 266853 h 2766213"/>
              <a:gd name="connsiteX4" fmla="*/ 7071360 w 7293254"/>
              <a:gd name="connsiteY4" fmla="*/ 10821 h 2766213"/>
              <a:gd name="connsiteX5" fmla="*/ 7120128 w 7293254"/>
              <a:gd name="connsiteY5" fmla="*/ 71781 h 2766213"/>
              <a:gd name="connsiteX0" fmla="*/ 0 w 7293254"/>
              <a:gd name="connsiteY0" fmla="*/ 2766213 h 2766213"/>
              <a:gd name="connsiteX1" fmla="*/ 2121408 w 7293254"/>
              <a:gd name="connsiteY1" fmla="*/ 2644293 h 2766213"/>
              <a:gd name="connsiteX2" fmla="*/ 3584448 w 7293254"/>
              <a:gd name="connsiteY2" fmla="*/ 1522629 h 2766213"/>
              <a:gd name="connsiteX3" fmla="*/ 4937760 w 7293254"/>
              <a:gd name="connsiteY3" fmla="*/ 266853 h 2766213"/>
              <a:gd name="connsiteX4" fmla="*/ 7071360 w 7293254"/>
              <a:gd name="connsiteY4" fmla="*/ 10821 h 2766213"/>
              <a:gd name="connsiteX5" fmla="*/ 7120128 w 7293254"/>
              <a:gd name="connsiteY5" fmla="*/ 71781 h 2766213"/>
              <a:gd name="connsiteX0" fmla="*/ 0 w 7293254"/>
              <a:gd name="connsiteY0" fmla="*/ 2766213 h 2766213"/>
              <a:gd name="connsiteX1" fmla="*/ 2121408 w 7293254"/>
              <a:gd name="connsiteY1" fmla="*/ 2644293 h 2766213"/>
              <a:gd name="connsiteX2" fmla="*/ 3584448 w 7293254"/>
              <a:gd name="connsiteY2" fmla="*/ 1522629 h 2766213"/>
              <a:gd name="connsiteX3" fmla="*/ 4937760 w 7293254"/>
              <a:gd name="connsiteY3" fmla="*/ 266853 h 2766213"/>
              <a:gd name="connsiteX4" fmla="*/ 7071360 w 7293254"/>
              <a:gd name="connsiteY4" fmla="*/ 10821 h 2766213"/>
              <a:gd name="connsiteX5" fmla="*/ 7120128 w 7293254"/>
              <a:gd name="connsiteY5" fmla="*/ 71781 h 2766213"/>
              <a:gd name="connsiteX0" fmla="*/ 0 w 7293254"/>
              <a:gd name="connsiteY0" fmla="*/ 2766213 h 2766213"/>
              <a:gd name="connsiteX1" fmla="*/ 3584448 w 7293254"/>
              <a:gd name="connsiteY1" fmla="*/ 1522629 h 2766213"/>
              <a:gd name="connsiteX2" fmla="*/ 4937760 w 7293254"/>
              <a:gd name="connsiteY2" fmla="*/ 266853 h 2766213"/>
              <a:gd name="connsiteX3" fmla="*/ 7071360 w 7293254"/>
              <a:gd name="connsiteY3" fmla="*/ 10821 h 2766213"/>
              <a:gd name="connsiteX4" fmla="*/ 7120128 w 7293254"/>
              <a:gd name="connsiteY4" fmla="*/ 71781 h 2766213"/>
              <a:gd name="connsiteX0" fmla="*/ 0 w 7293254"/>
              <a:gd name="connsiteY0" fmla="*/ 2766213 h 2766213"/>
              <a:gd name="connsiteX1" fmla="*/ 3584448 w 7293254"/>
              <a:gd name="connsiteY1" fmla="*/ 1522629 h 2766213"/>
              <a:gd name="connsiteX2" fmla="*/ 4937760 w 7293254"/>
              <a:gd name="connsiteY2" fmla="*/ 266853 h 2766213"/>
              <a:gd name="connsiteX3" fmla="*/ 7071360 w 7293254"/>
              <a:gd name="connsiteY3" fmla="*/ 10821 h 2766213"/>
              <a:gd name="connsiteX4" fmla="*/ 7120128 w 7293254"/>
              <a:gd name="connsiteY4" fmla="*/ 71781 h 2766213"/>
              <a:gd name="connsiteX0" fmla="*/ 0 w 7293254"/>
              <a:gd name="connsiteY0" fmla="*/ 2766213 h 2790290"/>
              <a:gd name="connsiteX1" fmla="*/ 3584448 w 7293254"/>
              <a:gd name="connsiteY1" fmla="*/ 1522629 h 2790290"/>
              <a:gd name="connsiteX2" fmla="*/ 4937760 w 7293254"/>
              <a:gd name="connsiteY2" fmla="*/ 266853 h 2790290"/>
              <a:gd name="connsiteX3" fmla="*/ 7071360 w 7293254"/>
              <a:gd name="connsiteY3" fmla="*/ 10821 h 2790290"/>
              <a:gd name="connsiteX4" fmla="*/ 7120128 w 7293254"/>
              <a:gd name="connsiteY4" fmla="*/ 71781 h 2790290"/>
              <a:gd name="connsiteX0" fmla="*/ 0 w 7293254"/>
              <a:gd name="connsiteY0" fmla="*/ 2766213 h 2801415"/>
              <a:gd name="connsiteX1" fmla="*/ 2816352 w 7293254"/>
              <a:gd name="connsiteY1" fmla="*/ 1559205 h 2801415"/>
              <a:gd name="connsiteX2" fmla="*/ 4937760 w 7293254"/>
              <a:gd name="connsiteY2" fmla="*/ 266853 h 2801415"/>
              <a:gd name="connsiteX3" fmla="*/ 7071360 w 7293254"/>
              <a:gd name="connsiteY3" fmla="*/ 10821 h 2801415"/>
              <a:gd name="connsiteX4" fmla="*/ 7120128 w 7293254"/>
              <a:gd name="connsiteY4" fmla="*/ 71781 h 2801415"/>
              <a:gd name="connsiteX0" fmla="*/ 0 w 7293254"/>
              <a:gd name="connsiteY0" fmla="*/ 2766213 h 2766213"/>
              <a:gd name="connsiteX1" fmla="*/ 2816352 w 7293254"/>
              <a:gd name="connsiteY1" fmla="*/ 1559205 h 2766213"/>
              <a:gd name="connsiteX2" fmla="*/ 7071360 w 7293254"/>
              <a:gd name="connsiteY2" fmla="*/ 10821 h 2766213"/>
              <a:gd name="connsiteX3" fmla="*/ 7120128 w 7293254"/>
              <a:gd name="connsiteY3" fmla="*/ 71781 h 2766213"/>
              <a:gd name="connsiteX0" fmla="*/ 0 w 7071360"/>
              <a:gd name="connsiteY0" fmla="*/ 2755392 h 2755392"/>
              <a:gd name="connsiteX1" fmla="*/ 2816352 w 7071360"/>
              <a:gd name="connsiteY1" fmla="*/ 1548384 h 2755392"/>
              <a:gd name="connsiteX2" fmla="*/ 7071360 w 7071360"/>
              <a:gd name="connsiteY2" fmla="*/ 0 h 2755392"/>
              <a:gd name="connsiteX0" fmla="*/ 0 w 7071360"/>
              <a:gd name="connsiteY0" fmla="*/ 2755392 h 2755392"/>
              <a:gd name="connsiteX1" fmla="*/ 2816352 w 7071360"/>
              <a:gd name="connsiteY1" fmla="*/ 1548384 h 2755392"/>
              <a:gd name="connsiteX2" fmla="*/ 7071360 w 7071360"/>
              <a:gd name="connsiteY2" fmla="*/ 0 h 2755392"/>
              <a:gd name="connsiteX0" fmla="*/ 0 w 7071360"/>
              <a:gd name="connsiteY0" fmla="*/ 2755392 h 2755392"/>
              <a:gd name="connsiteX1" fmla="*/ 2816352 w 7071360"/>
              <a:gd name="connsiteY1" fmla="*/ 1548384 h 2755392"/>
              <a:gd name="connsiteX2" fmla="*/ 7071360 w 7071360"/>
              <a:gd name="connsiteY2" fmla="*/ 0 h 2755392"/>
              <a:gd name="connsiteX0" fmla="*/ 0 w 5754624"/>
              <a:gd name="connsiteY0" fmla="*/ 2682240 h 2682240"/>
              <a:gd name="connsiteX1" fmla="*/ 2816352 w 5754624"/>
              <a:gd name="connsiteY1" fmla="*/ 1475232 h 2682240"/>
              <a:gd name="connsiteX2" fmla="*/ 5754624 w 5754624"/>
              <a:gd name="connsiteY2" fmla="*/ 0 h 2682240"/>
              <a:gd name="connsiteX0" fmla="*/ 0 w 5754624"/>
              <a:gd name="connsiteY0" fmla="*/ 2682240 h 2682240"/>
              <a:gd name="connsiteX1" fmla="*/ 2816352 w 5754624"/>
              <a:gd name="connsiteY1" fmla="*/ 1475232 h 2682240"/>
              <a:gd name="connsiteX2" fmla="*/ 5754624 w 5754624"/>
              <a:gd name="connsiteY2" fmla="*/ 0 h 2682240"/>
              <a:gd name="connsiteX0" fmla="*/ 0 w 5709645"/>
              <a:gd name="connsiteY0" fmla="*/ 1786617 h 1786617"/>
              <a:gd name="connsiteX1" fmla="*/ 2816352 w 5709645"/>
              <a:gd name="connsiteY1" fmla="*/ 579609 h 1786617"/>
              <a:gd name="connsiteX2" fmla="*/ 5709645 w 5709645"/>
              <a:gd name="connsiteY2" fmla="*/ 17961 h 1786617"/>
              <a:gd name="connsiteX0" fmla="*/ 0 w 5709645"/>
              <a:gd name="connsiteY0" fmla="*/ 1822945 h 1822945"/>
              <a:gd name="connsiteX1" fmla="*/ 2816352 w 5709645"/>
              <a:gd name="connsiteY1" fmla="*/ 615937 h 1822945"/>
              <a:gd name="connsiteX2" fmla="*/ 5709645 w 5709645"/>
              <a:gd name="connsiteY2" fmla="*/ 54289 h 1822945"/>
              <a:gd name="connsiteX0" fmla="*/ 0 w 3618107"/>
              <a:gd name="connsiteY0" fmla="*/ 1693680 h 1693680"/>
              <a:gd name="connsiteX1" fmla="*/ 2816352 w 3618107"/>
              <a:gd name="connsiteY1" fmla="*/ 486672 h 1693680"/>
              <a:gd name="connsiteX2" fmla="*/ 3618107 w 3618107"/>
              <a:gd name="connsiteY2" fmla="*/ 219229 h 1693680"/>
              <a:gd name="connsiteX0" fmla="*/ 0 w 3629511"/>
              <a:gd name="connsiteY0" fmla="*/ 1563859 h 1563859"/>
              <a:gd name="connsiteX1" fmla="*/ 2816352 w 3629511"/>
              <a:gd name="connsiteY1" fmla="*/ 356851 h 1563859"/>
              <a:gd name="connsiteX2" fmla="*/ 3618107 w 3629511"/>
              <a:gd name="connsiteY2" fmla="*/ 89408 h 1563859"/>
              <a:gd name="connsiteX0" fmla="*/ 0 w 2816352"/>
              <a:gd name="connsiteY0" fmla="*/ 1207008 h 1207008"/>
              <a:gd name="connsiteX1" fmla="*/ 2816352 w 2816352"/>
              <a:gd name="connsiteY1" fmla="*/ 0 h 120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16352" h="1207008">
                <a:moveTo>
                  <a:pt x="0" y="1207008"/>
                </a:moveTo>
                <a:cubicBezTo>
                  <a:pt x="954024" y="1130808"/>
                  <a:pt x="2381504" y="946912"/>
                  <a:pt x="2816352" y="0"/>
                </a:cubicBezTo>
              </a:path>
            </a:pathLst>
          </a:cu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B63D6792-2EF0-4543-928B-CD8862369368}"/>
              </a:ext>
            </a:extLst>
          </p:cNvPr>
          <p:cNvSpPr/>
          <p:nvPr/>
        </p:nvSpPr>
        <p:spPr>
          <a:xfrm rot="14479528">
            <a:off x="9611362" y="4275859"/>
            <a:ext cx="125658" cy="125658"/>
          </a:xfrm>
          <a:prstGeom prst="ellipse">
            <a:avLst/>
          </a:prstGeom>
          <a:solidFill>
            <a:srgbClr val="943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D7E82C5A-7287-954B-9B38-85BC48C33082}"/>
              </a:ext>
            </a:extLst>
          </p:cNvPr>
          <p:cNvCxnSpPr>
            <a:cxnSpLocks/>
          </p:cNvCxnSpPr>
          <p:nvPr/>
        </p:nvCxnSpPr>
        <p:spPr>
          <a:xfrm rot="16200000">
            <a:off x="9655769" y="5205117"/>
            <a:ext cx="771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067F092-36C8-4D4D-9863-9D00D1FB52A6}"/>
              </a:ext>
            </a:extLst>
          </p:cNvPr>
          <p:cNvCxnSpPr>
            <a:cxnSpLocks/>
          </p:cNvCxnSpPr>
          <p:nvPr/>
        </p:nvCxnSpPr>
        <p:spPr>
          <a:xfrm rot="16200000">
            <a:off x="10422444" y="5189217"/>
            <a:ext cx="771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9C0B506-2A18-B84D-BD11-92ABD7EC9675}"/>
              </a:ext>
            </a:extLst>
          </p:cNvPr>
          <p:cNvCxnSpPr>
            <a:cxnSpLocks/>
          </p:cNvCxnSpPr>
          <p:nvPr/>
        </p:nvCxnSpPr>
        <p:spPr>
          <a:xfrm rot="16200000">
            <a:off x="8764028" y="5205117"/>
            <a:ext cx="771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A24BB0C-78E2-784D-97DB-9A50CF6B8A9A}"/>
              </a:ext>
            </a:extLst>
          </p:cNvPr>
          <p:cNvGrpSpPr/>
          <p:nvPr/>
        </p:nvGrpSpPr>
        <p:grpSpPr>
          <a:xfrm>
            <a:off x="8724938" y="3457463"/>
            <a:ext cx="1811966" cy="1150854"/>
            <a:chOff x="6091466" y="3457463"/>
            <a:chExt cx="1811966" cy="1150854"/>
          </a:xfrm>
        </p:grpSpPr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1B5E5BFA-3474-8247-830A-31E4AA134A97}"/>
                </a:ext>
              </a:extLst>
            </p:cNvPr>
            <p:cNvCxnSpPr>
              <a:cxnSpLocks/>
            </p:cNvCxnSpPr>
            <p:nvPr/>
          </p:nvCxnSpPr>
          <p:spPr>
            <a:xfrm>
              <a:off x="6160961" y="3523641"/>
              <a:ext cx="1642190" cy="96815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EEAE0C72-772F-C446-8CB0-DD09512387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36574" y="3962639"/>
              <a:ext cx="2" cy="30998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7245CEC-D8CF-7D44-BC17-27A83BFF9801}"/>
                </a:ext>
              </a:extLst>
            </p:cNvPr>
            <p:cNvSpPr/>
            <p:nvPr/>
          </p:nvSpPr>
          <p:spPr>
            <a:xfrm>
              <a:off x="6973745" y="3967444"/>
              <a:ext cx="125658" cy="125658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225F7EE-AFEE-5D40-AE3E-9872CC325CE4}"/>
                </a:ext>
              </a:extLst>
            </p:cNvPr>
            <p:cNvSpPr/>
            <p:nvPr/>
          </p:nvSpPr>
          <p:spPr>
            <a:xfrm rot="14479528">
              <a:off x="6091466" y="3457463"/>
              <a:ext cx="155307" cy="155307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442AF8B-24E1-C543-849C-447F82805741}"/>
                </a:ext>
              </a:extLst>
            </p:cNvPr>
            <p:cNvSpPr/>
            <p:nvPr/>
          </p:nvSpPr>
          <p:spPr>
            <a:xfrm rot="14479528">
              <a:off x="7748125" y="4453010"/>
              <a:ext cx="155307" cy="155307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7670137-7265-011E-EB7F-4830EDCA9AB0}"/>
              </a:ext>
            </a:extLst>
          </p:cNvPr>
          <p:cNvCxnSpPr>
            <a:cxnSpLocks/>
          </p:cNvCxnSpPr>
          <p:nvPr/>
        </p:nvCxnSpPr>
        <p:spPr>
          <a:xfrm flipH="1">
            <a:off x="458685" y="5668229"/>
            <a:ext cx="1184192" cy="0"/>
          </a:xfrm>
          <a:prstGeom prst="straightConnector1">
            <a:avLst/>
          </a:prstGeom>
          <a:ln w="508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 73">
            <a:extLst>
              <a:ext uri="{FF2B5EF4-FFF2-40B4-BE49-F238E27FC236}">
                <a16:creationId xmlns:a16="http://schemas.microsoft.com/office/drawing/2014/main" id="{B33579BD-720E-BEFE-3C36-F6AC3677DD46}"/>
              </a:ext>
            </a:extLst>
          </p:cNvPr>
          <p:cNvSpPr/>
          <p:nvPr/>
        </p:nvSpPr>
        <p:spPr>
          <a:xfrm rot="16200000">
            <a:off x="994085" y="4579286"/>
            <a:ext cx="497459" cy="795235"/>
          </a:xfrm>
          <a:custGeom>
            <a:avLst/>
            <a:gdLst>
              <a:gd name="connsiteX0" fmla="*/ 0 w 6506677"/>
              <a:gd name="connsiteY0" fmla="*/ 2609786 h 2619411"/>
              <a:gd name="connsiteX1" fmla="*/ 1010652 w 6506677"/>
              <a:gd name="connsiteY1" fmla="*/ 2494283 h 2619411"/>
              <a:gd name="connsiteX2" fmla="*/ 1617044 w 6506677"/>
              <a:gd name="connsiteY2" fmla="*/ 2099647 h 2619411"/>
              <a:gd name="connsiteX3" fmla="*/ 2117557 w 6506677"/>
              <a:gd name="connsiteY3" fmla="*/ 1425879 h 2619411"/>
              <a:gd name="connsiteX4" fmla="*/ 2502568 w 6506677"/>
              <a:gd name="connsiteY4" fmla="*/ 732860 h 2619411"/>
              <a:gd name="connsiteX5" fmla="*/ 2839452 w 6506677"/>
              <a:gd name="connsiteY5" fmla="*/ 280472 h 2619411"/>
              <a:gd name="connsiteX6" fmla="*/ 3070458 w 6506677"/>
              <a:gd name="connsiteY6" fmla="*/ 49466 h 2619411"/>
              <a:gd name="connsiteX7" fmla="*/ 3272589 w 6506677"/>
              <a:gd name="connsiteY7" fmla="*/ 1340 h 2619411"/>
              <a:gd name="connsiteX8" fmla="*/ 3532471 w 6506677"/>
              <a:gd name="connsiteY8" fmla="*/ 78342 h 2619411"/>
              <a:gd name="connsiteX9" fmla="*/ 3744227 w 6506677"/>
              <a:gd name="connsiteY9" fmla="*/ 318973 h 2619411"/>
              <a:gd name="connsiteX10" fmla="*/ 4052235 w 6506677"/>
              <a:gd name="connsiteY10" fmla="*/ 732860 h 2619411"/>
              <a:gd name="connsiteX11" fmla="*/ 4514248 w 6506677"/>
              <a:gd name="connsiteY11" fmla="*/ 1560632 h 2619411"/>
              <a:gd name="connsiteX12" fmla="*/ 5053263 w 6506677"/>
              <a:gd name="connsiteY12" fmla="*/ 2195900 h 2619411"/>
              <a:gd name="connsiteX13" fmla="*/ 5601903 w 6506677"/>
              <a:gd name="connsiteY13" fmla="*/ 2503908 h 2619411"/>
              <a:gd name="connsiteX14" fmla="*/ 6035040 w 6506677"/>
              <a:gd name="connsiteY14" fmla="*/ 2600161 h 2619411"/>
              <a:gd name="connsiteX15" fmla="*/ 6506677 w 6506677"/>
              <a:gd name="connsiteY15" fmla="*/ 2619411 h 2619411"/>
              <a:gd name="connsiteX0" fmla="*/ 0 w 6544195"/>
              <a:gd name="connsiteY0" fmla="*/ 2609786 h 2621117"/>
              <a:gd name="connsiteX1" fmla="*/ 1010652 w 6544195"/>
              <a:gd name="connsiteY1" fmla="*/ 2494283 h 2621117"/>
              <a:gd name="connsiteX2" fmla="*/ 1617044 w 6544195"/>
              <a:gd name="connsiteY2" fmla="*/ 2099647 h 2621117"/>
              <a:gd name="connsiteX3" fmla="*/ 2117557 w 6544195"/>
              <a:gd name="connsiteY3" fmla="*/ 1425879 h 2621117"/>
              <a:gd name="connsiteX4" fmla="*/ 2502568 w 6544195"/>
              <a:gd name="connsiteY4" fmla="*/ 732860 h 2621117"/>
              <a:gd name="connsiteX5" fmla="*/ 2839452 w 6544195"/>
              <a:gd name="connsiteY5" fmla="*/ 280472 h 2621117"/>
              <a:gd name="connsiteX6" fmla="*/ 3070458 w 6544195"/>
              <a:gd name="connsiteY6" fmla="*/ 49466 h 2621117"/>
              <a:gd name="connsiteX7" fmla="*/ 3272589 w 6544195"/>
              <a:gd name="connsiteY7" fmla="*/ 1340 h 2621117"/>
              <a:gd name="connsiteX8" fmla="*/ 3532471 w 6544195"/>
              <a:gd name="connsiteY8" fmla="*/ 78342 h 2621117"/>
              <a:gd name="connsiteX9" fmla="*/ 3744227 w 6544195"/>
              <a:gd name="connsiteY9" fmla="*/ 318973 h 2621117"/>
              <a:gd name="connsiteX10" fmla="*/ 4052235 w 6544195"/>
              <a:gd name="connsiteY10" fmla="*/ 732860 h 2621117"/>
              <a:gd name="connsiteX11" fmla="*/ 4514248 w 6544195"/>
              <a:gd name="connsiteY11" fmla="*/ 1560632 h 2621117"/>
              <a:gd name="connsiteX12" fmla="*/ 5053263 w 6544195"/>
              <a:gd name="connsiteY12" fmla="*/ 2195900 h 2621117"/>
              <a:gd name="connsiteX13" fmla="*/ 5601903 w 6544195"/>
              <a:gd name="connsiteY13" fmla="*/ 2503908 h 2621117"/>
              <a:gd name="connsiteX14" fmla="*/ 6035040 w 6544195"/>
              <a:gd name="connsiteY14" fmla="*/ 2600161 h 2621117"/>
              <a:gd name="connsiteX15" fmla="*/ 6506677 w 6544195"/>
              <a:gd name="connsiteY15" fmla="*/ 2619411 h 2621117"/>
              <a:gd name="connsiteX16" fmla="*/ 6515311 w 6544195"/>
              <a:gd name="connsiteY16" fmla="*/ 2620289 h 2621117"/>
              <a:gd name="connsiteX0" fmla="*/ 0 w 8131680"/>
              <a:gd name="connsiteY0" fmla="*/ 2609786 h 2621117"/>
              <a:gd name="connsiteX1" fmla="*/ 1010652 w 8131680"/>
              <a:gd name="connsiteY1" fmla="*/ 2494283 h 2621117"/>
              <a:gd name="connsiteX2" fmla="*/ 1617044 w 8131680"/>
              <a:gd name="connsiteY2" fmla="*/ 2099647 h 2621117"/>
              <a:gd name="connsiteX3" fmla="*/ 2117557 w 8131680"/>
              <a:gd name="connsiteY3" fmla="*/ 1425879 h 2621117"/>
              <a:gd name="connsiteX4" fmla="*/ 2502568 w 8131680"/>
              <a:gd name="connsiteY4" fmla="*/ 732860 h 2621117"/>
              <a:gd name="connsiteX5" fmla="*/ 2839452 w 8131680"/>
              <a:gd name="connsiteY5" fmla="*/ 280472 h 2621117"/>
              <a:gd name="connsiteX6" fmla="*/ 3070458 w 8131680"/>
              <a:gd name="connsiteY6" fmla="*/ 49466 h 2621117"/>
              <a:gd name="connsiteX7" fmla="*/ 3272589 w 8131680"/>
              <a:gd name="connsiteY7" fmla="*/ 1340 h 2621117"/>
              <a:gd name="connsiteX8" fmla="*/ 3532471 w 8131680"/>
              <a:gd name="connsiteY8" fmla="*/ 78342 h 2621117"/>
              <a:gd name="connsiteX9" fmla="*/ 3744227 w 8131680"/>
              <a:gd name="connsiteY9" fmla="*/ 318973 h 2621117"/>
              <a:gd name="connsiteX10" fmla="*/ 4052235 w 8131680"/>
              <a:gd name="connsiteY10" fmla="*/ 732860 h 2621117"/>
              <a:gd name="connsiteX11" fmla="*/ 4514248 w 8131680"/>
              <a:gd name="connsiteY11" fmla="*/ 1560632 h 2621117"/>
              <a:gd name="connsiteX12" fmla="*/ 5053263 w 8131680"/>
              <a:gd name="connsiteY12" fmla="*/ 2195900 h 2621117"/>
              <a:gd name="connsiteX13" fmla="*/ 5601903 w 8131680"/>
              <a:gd name="connsiteY13" fmla="*/ 2503908 h 2621117"/>
              <a:gd name="connsiteX14" fmla="*/ 6035040 w 8131680"/>
              <a:gd name="connsiteY14" fmla="*/ 2600161 h 2621117"/>
              <a:gd name="connsiteX15" fmla="*/ 6506677 w 8131680"/>
              <a:gd name="connsiteY15" fmla="*/ 2619411 h 2621117"/>
              <a:gd name="connsiteX16" fmla="*/ 8131680 w 8131680"/>
              <a:gd name="connsiteY16" fmla="*/ 2620289 h 2621117"/>
              <a:gd name="connsiteX0" fmla="*/ 0 w 8131680"/>
              <a:gd name="connsiteY0" fmla="*/ 2609786 h 2621117"/>
              <a:gd name="connsiteX1" fmla="*/ 153282 w 8131680"/>
              <a:gd name="connsiteY1" fmla="*/ 2603691 h 2621117"/>
              <a:gd name="connsiteX2" fmla="*/ 1010652 w 8131680"/>
              <a:gd name="connsiteY2" fmla="*/ 2494283 h 2621117"/>
              <a:gd name="connsiteX3" fmla="*/ 1617044 w 8131680"/>
              <a:gd name="connsiteY3" fmla="*/ 2099647 h 2621117"/>
              <a:gd name="connsiteX4" fmla="*/ 2117557 w 8131680"/>
              <a:gd name="connsiteY4" fmla="*/ 1425879 h 2621117"/>
              <a:gd name="connsiteX5" fmla="*/ 2502568 w 8131680"/>
              <a:gd name="connsiteY5" fmla="*/ 732860 h 2621117"/>
              <a:gd name="connsiteX6" fmla="*/ 2839452 w 8131680"/>
              <a:gd name="connsiteY6" fmla="*/ 280472 h 2621117"/>
              <a:gd name="connsiteX7" fmla="*/ 3070458 w 8131680"/>
              <a:gd name="connsiteY7" fmla="*/ 49466 h 2621117"/>
              <a:gd name="connsiteX8" fmla="*/ 3272589 w 8131680"/>
              <a:gd name="connsiteY8" fmla="*/ 1340 h 2621117"/>
              <a:gd name="connsiteX9" fmla="*/ 3532471 w 8131680"/>
              <a:gd name="connsiteY9" fmla="*/ 78342 h 2621117"/>
              <a:gd name="connsiteX10" fmla="*/ 3744227 w 8131680"/>
              <a:gd name="connsiteY10" fmla="*/ 318973 h 2621117"/>
              <a:gd name="connsiteX11" fmla="*/ 4052235 w 8131680"/>
              <a:gd name="connsiteY11" fmla="*/ 732860 h 2621117"/>
              <a:gd name="connsiteX12" fmla="*/ 4514248 w 8131680"/>
              <a:gd name="connsiteY12" fmla="*/ 1560632 h 2621117"/>
              <a:gd name="connsiteX13" fmla="*/ 5053263 w 8131680"/>
              <a:gd name="connsiteY13" fmla="*/ 2195900 h 2621117"/>
              <a:gd name="connsiteX14" fmla="*/ 5601903 w 8131680"/>
              <a:gd name="connsiteY14" fmla="*/ 2503908 h 2621117"/>
              <a:gd name="connsiteX15" fmla="*/ 6035040 w 8131680"/>
              <a:gd name="connsiteY15" fmla="*/ 2600161 h 2621117"/>
              <a:gd name="connsiteX16" fmla="*/ 6506677 w 8131680"/>
              <a:gd name="connsiteY16" fmla="*/ 2619411 h 2621117"/>
              <a:gd name="connsiteX17" fmla="*/ 8131680 w 8131680"/>
              <a:gd name="connsiteY17" fmla="*/ 2620289 h 2621117"/>
              <a:gd name="connsiteX0" fmla="*/ 0 w 9618739"/>
              <a:gd name="connsiteY0" fmla="*/ 2609786 h 2621117"/>
              <a:gd name="connsiteX1" fmla="*/ 1640341 w 9618739"/>
              <a:gd name="connsiteY1" fmla="*/ 2603691 h 2621117"/>
              <a:gd name="connsiteX2" fmla="*/ 2497711 w 9618739"/>
              <a:gd name="connsiteY2" fmla="*/ 2494283 h 2621117"/>
              <a:gd name="connsiteX3" fmla="*/ 3104103 w 9618739"/>
              <a:gd name="connsiteY3" fmla="*/ 2099647 h 2621117"/>
              <a:gd name="connsiteX4" fmla="*/ 3604616 w 9618739"/>
              <a:gd name="connsiteY4" fmla="*/ 1425879 h 2621117"/>
              <a:gd name="connsiteX5" fmla="*/ 3989627 w 9618739"/>
              <a:gd name="connsiteY5" fmla="*/ 732860 h 2621117"/>
              <a:gd name="connsiteX6" fmla="*/ 4326511 w 9618739"/>
              <a:gd name="connsiteY6" fmla="*/ 280472 h 2621117"/>
              <a:gd name="connsiteX7" fmla="*/ 4557517 w 9618739"/>
              <a:gd name="connsiteY7" fmla="*/ 49466 h 2621117"/>
              <a:gd name="connsiteX8" fmla="*/ 4759648 w 9618739"/>
              <a:gd name="connsiteY8" fmla="*/ 1340 h 2621117"/>
              <a:gd name="connsiteX9" fmla="*/ 5019530 w 9618739"/>
              <a:gd name="connsiteY9" fmla="*/ 78342 h 2621117"/>
              <a:gd name="connsiteX10" fmla="*/ 5231286 w 9618739"/>
              <a:gd name="connsiteY10" fmla="*/ 318973 h 2621117"/>
              <a:gd name="connsiteX11" fmla="*/ 5539294 w 9618739"/>
              <a:gd name="connsiteY11" fmla="*/ 732860 h 2621117"/>
              <a:gd name="connsiteX12" fmla="*/ 6001307 w 9618739"/>
              <a:gd name="connsiteY12" fmla="*/ 1560632 h 2621117"/>
              <a:gd name="connsiteX13" fmla="*/ 6540322 w 9618739"/>
              <a:gd name="connsiteY13" fmla="*/ 2195900 h 2621117"/>
              <a:gd name="connsiteX14" fmla="*/ 7088962 w 9618739"/>
              <a:gd name="connsiteY14" fmla="*/ 2503908 h 2621117"/>
              <a:gd name="connsiteX15" fmla="*/ 7522099 w 9618739"/>
              <a:gd name="connsiteY15" fmla="*/ 2600161 h 2621117"/>
              <a:gd name="connsiteX16" fmla="*/ 7993736 w 9618739"/>
              <a:gd name="connsiteY16" fmla="*/ 2619411 h 2621117"/>
              <a:gd name="connsiteX17" fmla="*/ 9618739 w 9618739"/>
              <a:gd name="connsiteY17" fmla="*/ 2620289 h 2621117"/>
              <a:gd name="connsiteX0" fmla="*/ 0 w 9618739"/>
              <a:gd name="connsiteY0" fmla="*/ 2609599 h 2620930"/>
              <a:gd name="connsiteX1" fmla="*/ 1640341 w 9618739"/>
              <a:gd name="connsiteY1" fmla="*/ 2603504 h 2620930"/>
              <a:gd name="connsiteX2" fmla="*/ 2497711 w 9618739"/>
              <a:gd name="connsiteY2" fmla="*/ 2494096 h 2620930"/>
              <a:gd name="connsiteX3" fmla="*/ 3104103 w 9618739"/>
              <a:gd name="connsiteY3" fmla="*/ 2099460 h 2620930"/>
              <a:gd name="connsiteX4" fmla="*/ 3604616 w 9618739"/>
              <a:gd name="connsiteY4" fmla="*/ 1425692 h 2620930"/>
              <a:gd name="connsiteX5" fmla="*/ 3989627 w 9618739"/>
              <a:gd name="connsiteY5" fmla="*/ 732673 h 2620930"/>
              <a:gd name="connsiteX6" fmla="*/ 4261857 w 9618739"/>
              <a:gd name="connsiteY6" fmla="*/ 263690 h 2620930"/>
              <a:gd name="connsiteX7" fmla="*/ 4557517 w 9618739"/>
              <a:gd name="connsiteY7" fmla="*/ 49279 h 2620930"/>
              <a:gd name="connsiteX8" fmla="*/ 4759648 w 9618739"/>
              <a:gd name="connsiteY8" fmla="*/ 1153 h 2620930"/>
              <a:gd name="connsiteX9" fmla="*/ 5019530 w 9618739"/>
              <a:gd name="connsiteY9" fmla="*/ 78155 h 2620930"/>
              <a:gd name="connsiteX10" fmla="*/ 5231286 w 9618739"/>
              <a:gd name="connsiteY10" fmla="*/ 318786 h 2620930"/>
              <a:gd name="connsiteX11" fmla="*/ 5539294 w 9618739"/>
              <a:gd name="connsiteY11" fmla="*/ 732673 h 2620930"/>
              <a:gd name="connsiteX12" fmla="*/ 6001307 w 9618739"/>
              <a:gd name="connsiteY12" fmla="*/ 1560445 h 2620930"/>
              <a:gd name="connsiteX13" fmla="*/ 6540322 w 9618739"/>
              <a:gd name="connsiteY13" fmla="*/ 2195713 h 2620930"/>
              <a:gd name="connsiteX14" fmla="*/ 7088962 w 9618739"/>
              <a:gd name="connsiteY14" fmla="*/ 2503721 h 2620930"/>
              <a:gd name="connsiteX15" fmla="*/ 7522099 w 9618739"/>
              <a:gd name="connsiteY15" fmla="*/ 2599974 h 2620930"/>
              <a:gd name="connsiteX16" fmla="*/ 7993736 w 9618739"/>
              <a:gd name="connsiteY16" fmla="*/ 2619224 h 2620930"/>
              <a:gd name="connsiteX17" fmla="*/ 9618739 w 9618739"/>
              <a:gd name="connsiteY17" fmla="*/ 2620102 h 2620930"/>
              <a:gd name="connsiteX0" fmla="*/ 0 w 9618739"/>
              <a:gd name="connsiteY0" fmla="*/ 2609599 h 2620930"/>
              <a:gd name="connsiteX1" fmla="*/ 1640341 w 9618739"/>
              <a:gd name="connsiteY1" fmla="*/ 2603504 h 2620930"/>
              <a:gd name="connsiteX2" fmla="*/ 2497711 w 9618739"/>
              <a:gd name="connsiteY2" fmla="*/ 2494096 h 2620930"/>
              <a:gd name="connsiteX3" fmla="*/ 3104103 w 9618739"/>
              <a:gd name="connsiteY3" fmla="*/ 2099460 h 2620930"/>
              <a:gd name="connsiteX4" fmla="*/ 3604616 w 9618739"/>
              <a:gd name="connsiteY4" fmla="*/ 1425692 h 2620930"/>
              <a:gd name="connsiteX5" fmla="*/ 3989627 w 9618739"/>
              <a:gd name="connsiteY5" fmla="*/ 732673 h 2620930"/>
              <a:gd name="connsiteX6" fmla="*/ 4261857 w 9618739"/>
              <a:gd name="connsiteY6" fmla="*/ 263690 h 2620930"/>
              <a:gd name="connsiteX7" fmla="*/ 4557517 w 9618739"/>
              <a:gd name="connsiteY7" fmla="*/ 49279 h 2620930"/>
              <a:gd name="connsiteX8" fmla="*/ 4759648 w 9618739"/>
              <a:gd name="connsiteY8" fmla="*/ 1153 h 2620930"/>
              <a:gd name="connsiteX9" fmla="*/ 5019530 w 9618739"/>
              <a:gd name="connsiteY9" fmla="*/ 78155 h 2620930"/>
              <a:gd name="connsiteX10" fmla="*/ 5295941 w 9618739"/>
              <a:gd name="connsiteY10" fmla="*/ 327085 h 2620930"/>
              <a:gd name="connsiteX11" fmla="*/ 5539294 w 9618739"/>
              <a:gd name="connsiteY11" fmla="*/ 732673 h 2620930"/>
              <a:gd name="connsiteX12" fmla="*/ 6001307 w 9618739"/>
              <a:gd name="connsiteY12" fmla="*/ 1560445 h 2620930"/>
              <a:gd name="connsiteX13" fmla="*/ 6540322 w 9618739"/>
              <a:gd name="connsiteY13" fmla="*/ 2195713 h 2620930"/>
              <a:gd name="connsiteX14" fmla="*/ 7088962 w 9618739"/>
              <a:gd name="connsiteY14" fmla="*/ 2503721 h 2620930"/>
              <a:gd name="connsiteX15" fmla="*/ 7522099 w 9618739"/>
              <a:gd name="connsiteY15" fmla="*/ 2599974 h 2620930"/>
              <a:gd name="connsiteX16" fmla="*/ 7993736 w 9618739"/>
              <a:gd name="connsiteY16" fmla="*/ 2619224 h 2620930"/>
              <a:gd name="connsiteX17" fmla="*/ 9618739 w 9618739"/>
              <a:gd name="connsiteY17" fmla="*/ 2620102 h 2620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618739" h="2620930">
                <a:moveTo>
                  <a:pt x="0" y="2609599"/>
                </a:moveTo>
                <a:cubicBezTo>
                  <a:pt x="25547" y="2608583"/>
                  <a:pt x="1471899" y="2622754"/>
                  <a:pt x="1640341" y="2603504"/>
                </a:cubicBezTo>
                <a:cubicBezTo>
                  <a:pt x="1808783" y="2584254"/>
                  <a:pt x="2253751" y="2578103"/>
                  <a:pt x="2497711" y="2494096"/>
                </a:cubicBezTo>
                <a:cubicBezTo>
                  <a:pt x="2741671" y="2410089"/>
                  <a:pt x="2919619" y="2277527"/>
                  <a:pt x="3104103" y="2099460"/>
                </a:cubicBezTo>
                <a:cubicBezTo>
                  <a:pt x="3288587" y="1921393"/>
                  <a:pt x="3457029" y="1653490"/>
                  <a:pt x="3604616" y="1425692"/>
                </a:cubicBezTo>
                <a:cubicBezTo>
                  <a:pt x="3752203" y="1197894"/>
                  <a:pt x="3880087" y="926340"/>
                  <a:pt x="3989627" y="732673"/>
                </a:cubicBezTo>
                <a:cubicBezTo>
                  <a:pt x="4099167" y="539006"/>
                  <a:pt x="4167209" y="377589"/>
                  <a:pt x="4261857" y="263690"/>
                </a:cubicBezTo>
                <a:cubicBezTo>
                  <a:pt x="4356505" y="149791"/>
                  <a:pt x="4474552" y="93035"/>
                  <a:pt x="4557517" y="49279"/>
                </a:cubicBezTo>
                <a:cubicBezTo>
                  <a:pt x="4640482" y="5523"/>
                  <a:pt x="4682646" y="-3660"/>
                  <a:pt x="4759648" y="1153"/>
                </a:cubicBezTo>
                <a:cubicBezTo>
                  <a:pt x="4836650" y="5966"/>
                  <a:pt x="4930148" y="23833"/>
                  <a:pt x="5019530" y="78155"/>
                </a:cubicBezTo>
                <a:cubicBezTo>
                  <a:pt x="5108912" y="132477"/>
                  <a:pt x="5209314" y="217999"/>
                  <a:pt x="5295941" y="327085"/>
                </a:cubicBezTo>
                <a:cubicBezTo>
                  <a:pt x="5382568" y="436171"/>
                  <a:pt x="5421733" y="527113"/>
                  <a:pt x="5539294" y="732673"/>
                </a:cubicBezTo>
                <a:cubicBezTo>
                  <a:pt x="5656855" y="938233"/>
                  <a:pt x="5834469" y="1316605"/>
                  <a:pt x="6001307" y="1560445"/>
                </a:cubicBezTo>
                <a:cubicBezTo>
                  <a:pt x="6168145" y="1804285"/>
                  <a:pt x="6359046" y="2038500"/>
                  <a:pt x="6540322" y="2195713"/>
                </a:cubicBezTo>
                <a:cubicBezTo>
                  <a:pt x="6721598" y="2352926"/>
                  <a:pt x="6925332" y="2436344"/>
                  <a:pt x="7088962" y="2503721"/>
                </a:cubicBezTo>
                <a:cubicBezTo>
                  <a:pt x="7252592" y="2571098"/>
                  <a:pt x="7371303" y="2580723"/>
                  <a:pt x="7522099" y="2599974"/>
                </a:cubicBezTo>
                <a:cubicBezTo>
                  <a:pt x="7672895" y="2619225"/>
                  <a:pt x="7833315" y="2619224"/>
                  <a:pt x="7993736" y="2619224"/>
                </a:cubicBezTo>
                <a:cubicBezTo>
                  <a:pt x="8073781" y="2622579"/>
                  <a:pt x="9616940" y="2619919"/>
                  <a:pt x="9618739" y="2620102"/>
                </a:cubicBezTo>
              </a:path>
            </a:pathLst>
          </a:custGeom>
          <a:solidFill>
            <a:srgbClr val="92D050"/>
          </a:solidFill>
          <a:ln w="38100" cap="rnd"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684420"/>
                      <a:gd name="connsiteY0" fmla="*/ 728832 h 731520"/>
                      <a:gd name="connsiteX1" fmla="*/ 261633 w 1684420"/>
                      <a:gd name="connsiteY1" fmla="*/ 696575 h 731520"/>
                      <a:gd name="connsiteX2" fmla="*/ 418613 w 1684420"/>
                      <a:gd name="connsiteY2" fmla="*/ 586366 h 731520"/>
                      <a:gd name="connsiteX3" fmla="*/ 548183 w 1684420"/>
                      <a:gd name="connsiteY3" fmla="*/ 398203 h 731520"/>
                      <a:gd name="connsiteX4" fmla="*/ 647853 w 1684420"/>
                      <a:gd name="connsiteY4" fmla="*/ 204664 h 731520"/>
                      <a:gd name="connsiteX5" fmla="*/ 735064 w 1684420"/>
                      <a:gd name="connsiteY5" fmla="*/ 78327 h 731520"/>
                      <a:gd name="connsiteX6" fmla="*/ 794866 w 1684420"/>
                      <a:gd name="connsiteY6" fmla="*/ 13814 h 731520"/>
                      <a:gd name="connsiteX7" fmla="*/ 847193 w 1684420"/>
                      <a:gd name="connsiteY7" fmla="*/ 374 h 731520"/>
                      <a:gd name="connsiteX8" fmla="*/ 914470 w 1684420"/>
                      <a:gd name="connsiteY8" fmla="*/ 21878 h 731520"/>
                      <a:gd name="connsiteX9" fmla="*/ 969289 w 1684420"/>
                      <a:gd name="connsiteY9" fmla="*/ 89079 h 731520"/>
                      <a:gd name="connsiteX10" fmla="*/ 1049024 w 1684420"/>
                      <a:gd name="connsiteY10" fmla="*/ 204664 h 731520"/>
                      <a:gd name="connsiteX11" fmla="*/ 1168628 w 1684420"/>
                      <a:gd name="connsiteY11" fmla="*/ 435835 h 731520"/>
                      <a:gd name="connsiteX12" fmla="*/ 1308166 w 1684420"/>
                      <a:gd name="connsiteY12" fmla="*/ 613246 h 731520"/>
                      <a:gd name="connsiteX13" fmla="*/ 1450196 w 1684420"/>
                      <a:gd name="connsiteY13" fmla="*/ 699263 h 731520"/>
                      <a:gd name="connsiteX14" fmla="*/ 1562324 w 1684420"/>
                      <a:gd name="connsiteY14" fmla="*/ 726144 h 731520"/>
                      <a:gd name="connsiteX15" fmla="*/ 1684420 w 1684420"/>
                      <a:gd name="connsiteY15" fmla="*/ 731520 h 731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684420" h="731520" extrusionOk="0">
                        <a:moveTo>
                          <a:pt x="0" y="728832"/>
                        </a:moveTo>
                        <a:cubicBezTo>
                          <a:pt x="91648" y="721932"/>
                          <a:pt x="189507" y="721204"/>
                          <a:pt x="261633" y="696575"/>
                        </a:cubicBezTo>
                        <a:cubicBezTo>
                          <a:pt x="341585" y="674975"/>
                          <a:pt x="363473" y="636329"/>
                          <a:pt x="418613" y="586366"/>
                        </a:cubicBezTo>
                        <a:cubicBezTo>
                          <a:pt x="457728" y="545077"/>
                          <a:pt x="507781" y="473960"/>
                          <a:pt x="548183" y="398203"/>
                        </a:cubicBezTo>
                        <a:cubicBezTo>
                          <a:pt x="581996" y="332182"/>
                          <a:pt x="624304" y="261608"/>
                          <a:pt x="647853" y="204664"/>
                        </a:cubicBezTo>
                        <a:cubicBezTo>
                          <a:pt x="679555" y="151418"/>
                          <a:pt x="713108" y="104896"/>
                          <a:pt x="735064" y="78327"/>
                        </a:cubicBezTo>
                        <a:cubicBezTo>
                          <a:pt x="755665" y="45921"/>
                          <a:pt x="774909" y="28001"/>
                          <a:pt x="794866" y="13814"/>
                        </a:cubicBezTo>
                        <a:cubicBezTo>
                          <a:pt x="813536" y="654"/>
                          <a:pt x="827019" y="-637"/>
                          <a:pt x="847193" y="374"/>
                        </a:cubicBezTo>
                        <a:cubicBezTo>
                          <a:pt x="868928" y="2726"/>
                          <a:pt x="897312" y="7861"/>
                          <a:pt x="914470" y="21878"/>
                        </a:cubicBezTo>
                        <a:cubicBezTo>
                          <a:pt x="930469" y="35958"/>
                          <a:pt x="949605" y="60857"/>
                          <a:pt x="969289" y="89079"/>
                        </a:cubicBezTo>
                        <a:cubicBezTo>
                          <a:pt x="993987" y="122926"/>
                          <a:pt x="1016281" y="151839"/>
                          <a:pt x="1049024" y="204664"/>
                        </a:cubicBezTo>
                        <a:cubicBezTo>
                          <a:pt x="1089600" y="273781"/>
                          <a:pt x="1134404" y="378722"/>
                          <a:pt x="1168628" y="435835"/>
                        </a:cubicBezTo>
                        <a:cubicBezTo>
                          <a:pt x="1213407" y="502541"/>
                          <a:pt x="1262816" y="561919"/>
                          <a:pt x="1308166" y="613246"/>
                        </a:cubicBezTo>
                        <a:cubicBezTo>
                          <a:pt x="1348437" y="658244"/>
                          <a:pt x="1407006" y="679874"/>
                          <a:pt x="1450196" y="699263"/>
                        </a:cubicBezTo>
                        <a:cubicBezTo>
                          <a:pt x="1489249" y="717844"/>
                          <a:pt x="1521112" y="716333"/>
                          <a:pt x="1562324" y="726144"/>
                        </a:cubicBezTo>
                        <a:cubicBezTo>
                          <a:pt x="1601804" y="725535"/>
                          <a:pt x="1639686" y="733391"/>
                          <a:pt x="1684420" y="73152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B1F8183-472C-6650-D9C9-57AFB3F4716E}"/>
              </a:ext>
            </a:extLst>
          </p:cNvPr>
          <p:cNvSpPr/>
          <p:nvPr/>
        </p:nvSpPr>
        <p:spPr>
          <a:xfrm>
            <a:off x="3813115" y="2784271"/>
            <a:ext cx="198782" cy="36576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114ED17-81A5-4270-6187-0A9B8E64071C}"/>
              </a:ext>
            </a:extLst>
          </p:cNvPr>
          <p:cNvSpPr/>
          <p:nvPr/>
        </p:nvSpPr>
        <p:spPr>
          <a:xfrm>
            <a:off x="4041351" y="2784271"/>
            <a:ext cx="198782" cy="36576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3EBDB93-B611-B7C2-9D3C-5447D901D87D}"/>
              </a:ext>
            </a:extLst>
          </p:cNvPr>
          <p:cNvSpPr/>
          <p:nvPr/>
        </p:nvSpPr>
        <p:spPr>
          <a:xfrm>
            <a:off x="4269587" y="2784271"/>
            <a:ext cx="198782" cy="36576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F1FC0F6-7BFC-0DF9-F636-380C997553AF}"/>
              </a:ext>
            </a:extLst>
          </p:cNvPr>
          <p:cNvSpPr/>
          <p:nvPr/>
        </p:nvSpPr>
        <p:spPr>
          <a:xfrm>
            <a:off x="4497823" y="2784271"/>
            <a:ext cx="198782" cy="36576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568F6E7-4C25-3CB7-781C-1FFF751EF54E}"/>
              </a:ext>
            </a:extLst>
          </p:cNvPr>
          <p:cNvSpPr/>
          <p:nvPr/>
        </p:nvSpPr>
        <p:spPr>
          <a:xfrm>
            <a:off x="4726059" y="2784271"/>
            <a:ext cx="198782" cy="36576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4A361F0-31AC-AE57-C8E5-6538950A5A45}"/>
              </a:ext>
            </a:extLst>
          </p:cNvPr>
          <p:cNvSpPr/>
          <p:nvPr/>
        </p:nvSpPr>
        <p:spPr>
          <a:xfrm>
            <a:off x="4954295" y="2784271"/>
            <a:ext cx="198782" cy="36576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26CC8AA-E264-034D-23E8-EA800F994234}"/>
              </a:ext>
            </a:extLst>
          </p:cNvPr>
          <p:cNvSpPr/>
          <p:nvPr/>
        </p:nvSpPr>
        <p:spPr>
          <a:xfrm>
            <a:off x="5182531" y="2784271"/>
            <a:ext cx="198782" cy="36576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3FAE5E0-F443-8D41-3E05-E168DCF64ADE}"/>
              </a:ext>
            </a:extLst>
          </p:cNvPr>
          <p:cNvSpPr/>
          <p:nvPr/>
        </p:nvSpPr>
        <p:spPr>
          <a:xfrm>
            <a:off x="5410767" y="2784271"/>
            <a:ext cx="198782" cy="36576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3902835-388A-6670-D661-046B0674A595}"/>
              </a:ext>
            </a:extLst>
          </p:cNvPr>
          <p:cNvSpPr/>
          <p:nvPr/>
        </p:nvSpPr>
        <p:spPr>
          <a:xfrm>
            <a:off x="3813115" y="4976905"/>
            <a:ext cx="198782" cy="731520"/>
          </a:xfrm>
          <a:prstGeom prst="rect">
            <a:avLst/>
          </a:prstGeom>
          <a:solidFill>
            <a:srgbClr val="008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4C9C041-9CF9-C003-F7C4-AFA34A74AFE3}"/>
              </a:ext>
            </a:extLst>
          </p:cNvPr>
          <p:cNvSpPr/>
          <p:nvPr/>
        </p:nvSpPr>
        <p:spPr>
          <a:xfrm>
            <a:off x="4269587" y="4976904"/>
            <a:ext cx="198782" cy="731520"/>
          </a:xfrm>
          <a:prstGeom prst="rect">
            <a:avLst/>
          </a:prstGeom>
          <a:solidFill>
            <a:srgbClr val="008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E8AAB1D-C5C8-503C-7007-136F1A178DCE}"/>
              </a:ext>
            </a:extLst>
          </p:cNvPr>
          <p:cNvSpPr/>
          <p:nvPr/>
        </p:nvSpPr>
        <p:spPr>
          <a:xfrm>
            <a:off x="4726059" y="4976904"/>
            <a:ext cx="198782" cy="731520"/>
          </a:xfrm>
          <a:prstGeom prst="rect">
            <a:avLst/>
          </a:prstGeom>
          <a:solidFill>
            <a:srgbClr val="008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7133037-645E-A16D-27DD-49E67136C117}"/>
              </a:ext>
            </a:extLst>
          </p:cNvPr>
          <p:cNvSpPr/>
          <p:nvPr/>
        </p:nvSpPr>
        <p:spPr>
          <a:xfrm>
            <a:off x="5182531" y="4976904"/>
            <a:ext cx="198782" cy="731520"/>
          </a:xfrm>
          <a:prstGeom prst="rect">
            <a:avLst/>
          </a:prstGeom>
          <a:solidFill>
            <a:srgbClr val="008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80A506A-7C95-B272-61ED-D7B521688670}"/>
              </a:ext>
            </a:extLst>
          </p:cNvPr>
          <p:cNvCxnSpPr>
            <a:cxnSpLocks/>
          </p:cNvCxnSpPr>
          <p:nvPr/>
        </p:nvCxnSpPr>
        <p:spPr>
          <a:xfrm flipV="1">
            <a:off x="3637059" y="3156165"/>
            <a:ext cx="2297066" cy="1"/>
          </a:xfrm>
          <a:prstGeom prst="straightConnector1">
            <a:avLst/>
          </a:prstGeom>
          <a:ln w="381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A614C73B-DB2B-AEAD-076B-A54C0247AF57}"/>
              </a:ext>
            </a:extLst>
          </p:cNvPr>
          <p:cNvSpPr txBox="1"/>
          <p:nvPr/>
        </p:nvSpPr>
        <p:spPr>
          <a:xfrm>
            <a:off x="3870505" y="1217420"/>
            <a:ext cx="2167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Dose Schedules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D6E6389-2DD0-8740-75A4-8B128F132AD5}"/>
              </a:ext>
            </a:extLst>
          </p:cNvPr>
          <p:cNvCxnSpPr>
            <a:cxnSpLocks/>
          </p:cNvCxnSpPr>
          <p:nvPr/>
        </p:nvCxnSpPr>
        <p:spPr>
          <a:xfrm flipH="1">
            <a:off x="3619546" y="2784271"/>
            <a:ext cx="2154117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3C0FB5FB-8EF8-0D58-FF64-D0B6E4EB704E}"/>
              </a:ext>
            </a:extLst>
          </p:cNvPr>
          <p:cNvSpPr txBox="1"/>
          <p:nvPr/>
        </p:nvSpPr>
        <p:spPr>
          <a:xfrm rot="16200000">
            <a:off x="2869157" y="2374063"/>
            <a:ext cx="872704" cy="4712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2481120-BCCC-C217-0F78-CBB2A3A124BA}"/>
                  </a:ext>
                </a:extLst>
              </p:cNvPr>
              <p:cNvSpPr txBox="1"/>
              <p:nvPr/>
            </p:nvSpPr>
            <p:spPr>
              <a:xfrm>
                <a:off x="4072520" y="2352431"/>
                <a:ext cx="14376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{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…}</a:t>
                </a: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2481120-BCCC-C217-0F78-CBB2A3A12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520" y="2352431"/>
                <a:ext cx="1437638" cy="338554"/>
              </a:xfrm>
              <a:prstGeom prst="rect">
                <a:avLst/>
              </a:prstGeom>
              <a:blipFill>
                <a:blip r:embed="rId3"/>
                <a:stretch>
                  <a:fillRect l="-1754" t="-7407" r="-2632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TextBox 124">
            <a:extLst>
              <a:ext uri="{FF2B5EF4-FFF2-40B4-BE49-F238E27FC236}">
                <a16:creationId xmlns:a16="http://schemas.microsoft.com/office/drawing/2014/main" id="{F623E114-5D9F-2E19-B022-02F2DD1EA91F}"/>
              </a:ext>
            </a:extLst>
          </p:cNvPr>
          <p:cNvSpPr txBox="1"/>
          <p:nvPr/>
        </p:nvSpPr>
        <p:spPr>
          <a:xfrm>
            <a:off x="5665209" y="3199894"/>
            <a:ext cx="787738" cy="471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3FE0E301-7E5D-3C44-8A49-65CBCF44EC5A}"/>
              </a:ext>
            </a:extLst>
          </p:cNvPr>
          <p:cNvCxnSpPr>
            <a:cxnSpLocks/>
          </p:cNvCxnSpPr>
          <p:nvPr/>
        </p:nvCxnSpPr>
        <p:spPr>
          <a:xfrm flipV="1">
            <a:off x="3689194" y="5714558"/>
            <a:ext cx="2297066" cy="1"/>
          </a:xfrm>
          <a:prstGeom prst="straightConnector1">
            <a:avLst/>
          </a:prstGeom>
          <a:ln w="381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3573967E-E99A-3326-5540-33C49B1DE375}"/>
              </a:ext>
            </a:extLst>
          </p:cNvPr>
          <p:cNvCxnSpPr>
            <a:cxnSpLocks/>
          </p:cNvCxnSpPr>
          <p:nvPr/>
        </p:nvCxnSpPr>
        <p:spPr>
          <a:xfrm flipV="1">
            <a:off x="3678809" y="4488531"/>
            <a:ext cx="0" cy="1217572"/>
          </a:xfrm>
          <a:prstGeom prst="straightConnector1">
            <a:avLst/>
          </a:prstGeom>
          <a:ln w="381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7EE43D4D-2CAB-054D-E315-08CD3256467C}"/>
              </a:ext>
            </a:extLst>
          </p:cNvPr>
          <p:cNvSpPr txBox="1"/>
          <p:nvPr/>
        </p:nvSpPr>
        <p:spPr>
          <a:xfrm>
            <a:off x="5665209" y="5714674"/>
            <a:ext cx="787738" cy="471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AA3CE1B-195A-9C04-B97D-B0CB13FEF8BE}"/>
              </a:ext>
            </a:extLst>
          </p:cNvPr>
          <p:cNvSpPr txBox="1"/>
          <p:nvPr/>
        </p:nvSpPr>
        <p:spPr>
          <a:xfrm rot="16200000">
            <a:off x="2869157" y="4862012"/>
            <a:ext cx="872704" cy="4712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dose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5B60110-7A02-1366-348F-DA97124B46CD}"/>
              </a:ext>
            </a:extLst>
          </p:cNvPr>
          <p:cNvCxnSpPr>
            <a:cxnSpLocks/>
          </p:cNvCxnSpPr>
          <p:nvPr/>
        </p:nvCxnSpPr>
        <p:spPr>
          <a:xfrm flipH="1">
            <a:off x="3636643" y="5374566"/>
            <a:ext cx="2154117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54BEADF7-2070-07C1-B726-E246EED1C3C6}"/>
                  </a:ext>
                </a:extLst>
              </p:cNvPr>
              <p:cNvSpPr txBox="1"/>
              <p:nvPr/>
            </p:nvSpPr>
            <p:spPr>
              <a:xfrm>
                <a:off x="3756779" y="4508341"/>
                <a:ext cx="230024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{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+ σ,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- σ,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+ σ, …}</a:t>
                </a: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54BEADF7-2070-07C1-B726-E246EED1C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779" y="4508341"/>
                <a:ext cx="2300245" cy="338554"/>
              </a:xfrm>
              <a:prstGeom prst="rect">
                <a:avLst/>
              </a:prstGeom>
              <a:blipFill>
                <a:blip r:embed="rId4"/>
                <a:stretch>
                  <a:fillRect t="-7407" r="-1093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A9A3CBC5-31D0-E500-4B48-E59B70EE5A91}"/>
              </a:ext>
            </a:extLst>
          </p:cNvPr>
          <p:cNvCxnSpPr>
            <a:cxnSpLocks/>
          </p:cNvCxnSpPr>
          <p:nvPr/>
        </p:nvCxnSpPr>
        <p:spPr>
          <a:xfrm flipV="1">
            <a:off x="3626676" y="1938593"/>
            <a:ext cx="0" cy="1217572"/>
          </a:xfrm>
          <a:prstGeom prst="straightConnector1">
            <a:avLst/>
          </a:prstGeom>
          <a:ln w="381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Freeform 132">
            <a:extLst>
              <a:ext uri="{FF2B5EF4-FFF2-40B4-BE49-F238E27FC236}">
                <a16:creationId xmlns:a16="http://schemas.microsoft.com/office/drawing/2014/main" id="{543FCF8D-79C7-B327-A335-E1D8C60705AB}"/>
              </a:ext>
            </a:extLst>
          </p:cNvPr>
          <p:cNvSpPr/>
          <p:nvPr/>
        </p:nvSpPr>
        <p:spPr>
          <a:xfrm rot="16200000">
            <a:off x="867266" y="2305794"/>
            <a:ext cx="751099" cy="795235"/>
          </a:xfrm>
          <a:custGeom>
            <a:avLst/>
            <a:gdLst>
              <a:gd name="connsiteX0" fmla="*/ 0 w 6506677"/>
              <a:gd name="connsiteY0" fmla="*/ 2609786 h 2619411"/>
              <a:gd name="connsiteX1" fmla="*/ 1010652 w 6506677"/>
              <a:gd name="connsiteY1" fmla="*/ 2494283 h 2619411"/>
              <a:gd name="connsiteX2" fmla="*/ 1617044 w 6506677"/>
              <a:gd name="connsiteY2" fmla="*/ 2099647 h 2619411"/>
              <a:gd name="connsiteX3" fmla="*/ 2117557 w 6506677"/>
              <a:gd name="connsiteY3" fmla="*/ 1425879 h 2619411"/>
              <a:gd name="connsiteX4" fmla="*/ 2502568 w 6506677"/>
              <a:gd name="connsiteY4" fmla="*/ 732860 h 2619411"/>
              <a:gd name="connsiteX5" fmla="*/ 2839452 w 6506677"/>
              <a:gd name="connsiteY5" fmla="*/ 280472 h 2619411"/>
              <a:gd name="connsiteX6" fmla="*/ 3070458 w 6506677"/>
              <a:gd name="connsiteY6" fmla="*/ 49466 h 2619411"/>
              <a:gd name="connsiteX7" fmla="*/ 3272589 w 6506677"/>
              <a:gd name="connsiteY7" fmla="*/ 1340 h 2619411"/>
              <a:gd name="connsiteX8" fmla="*/ 3532471 w 6506677"/>
              <a:gd name="connsiteY8" fmla="*/ 78342 h 2619411"/>
              <a:gd name="connsiteX9" fmla="*/ 3744227 w 6506677"/>
              <a:gd name="connsiteY9" fmla="*/ 318973 h 2619411"/>
              <a:gd name="connsiteX10" fmla="*/ 4052235 w 6506677"/>
              <a:gd name="connsiteY10" fmla="*/ 732860 h 2619411"/>
              <a:gd name="connsiteX11" fmla="*/ 4514248 w 6506677"/>
              <a:gd name="connsiteY11" fmla="*/ 1560632 h 2619411"/>
              <a:gd name="connsiteX12" fmla="*/ 5053263 w 6506677"/>
              <a:gd name="connsiteY12" fmla="*/ 2195900 h 2619411"/>
              <a:gd name="connsiteX13" fmla="*/ 5601903 w 6506677"/>
              <a:gd name="connsiteY13" fmla="*/ 2503908 h 2619411"/>
              <a:gd name="connsiteX14" fmla="*/ 6035040 w 6506677"/>
              <a:gd name="connsiteY14" fmla="*/ 2600161 h 2619411"/>
              <a:gd name="connsiteX15" fmla="*/ 6506677 w 6506677"/>
              <a:gd name="connsiteY15" fmla="*/ 2619411 h 2619411"/>
              <a:gd name="connsiteX0" fmla="*/ 0 w 6544195"/>
              <a:gd name="connsiteY0" fmla="*/ 2609786 h 2621117"/>
              <a:gd name="connsiteX1" fmla="*/ 1010652 w 6544195"/>
              <a:gd name="connsiteY1" fmla="*/ 2494283 h 2621117"/>
              <a:gd name="connsiteX2" fmla="*/ 1617044 w 6544195"/>
              <a:gd name="connsiteY2" fmla="*/ 2099647 h 2621117"/>
              <a:gd name="connsiteX3" fmla="*/ 2117557 w 6544195"/>
              <a:gd name="connsiteY3" fmla="*/ 1425879 h 2621117"/>
              <a:gd name="connsiteX4" fmla="*/ 2502568 w 6544195"/>
              <a:gd name="connsiteY4" fmla="*/ 732860 h 2621117"/>
              <a:gd name="connsiteX5" fmla="*/ 2839452 w 6544195"/>
              <a:gd name="connsiteY5" fmla="*/ 280472 h 2621117"/>
              <a:gd name="connsiteX6" fmla="*/ 3070458 w 6544195"/>
              <a:gd name="connsiteY6" fmla="*/ 49466 h 2621117"/>
              <a:gd name="connsiteX7" fmla="*/ 3272589 w 6544195"/>
              <a:gd name="connsiteY7" fmla="*/ 1340 h 2621117"/>
              <a:gd name="connsiteX8" fmla="*/ 3532471 w 6544195"/>
              <a:gd name="connsiteY8" fmla="*/ 78342 h 2621117"/>
              <a:gd name="connsiteX9" fmla="*/ 3744227 w 6544195"/>
              <a:gd name="connsiteY9" fmla="*/ 318973 h 2621117"/>
              <a:gd name="connsiteX10" fmla="*/ 4052235 w 6544195"/>
              <a:gd name="connsiteY10" fmla="*/ 732860 h 2621117"/>
              <a:gd name="connsiteX11" fmla="*/ 4514248 w 6544195"/>
              <a:gd name="connsiteY11" fmla="*/ 1560632 h 2621117"/>
              <a:gd name="connsiteX12" fmla="*/ 5053263 w 6544195"/>
              <a:gd name="connsiteY12" fmla="*/ 2195900 h 2621117"/>
              <a:gd name="connsiteX13" fmla="*/ 5601903 w 6544195"/>
              <a:gd name="connsiteY13" fmla="*/ 2503908 h 2621117"/>
              <a:gd name="connsiteX14" fmla="*/ 6035040 w 6544195"/>
              <a:gd name="connsiteY14" fmla="*/ 2600161 h 2621117"/>
              <a:gd name="connsiteX15" fmla="*/ 6506677 w 6544195"/>
              <a:gd name="connsiteY15" fmla="*/ 2619411 h 2621117"/>
              <a:gd name="connsiteX16" fmla="*/ 6515311 w 6544195"/>
              <a:gd name="connsiteY16" fmla="*/ 2620289 h 2621117"/>
              <a:gd name="connsiteX0" fmla="*/ 0 w 8131680"/>
              <a:gd name="connsiteY0" fmla="*/ 2609786 h 2621117"/>
              <a:gd name="connsiteX1" fmla="*/ 1010652 w 8131680"/>
              <a:gd name="connsiteY1" fmla="*/ 2494283 h 2621117"/>
              <a:gd name="connsiteX2" fmla="*/ 1617044 w 8131680"/>
              <a:gd name="connsiteY2" fmla="*/ 2099647 h 2621117"/>
              <a:gd name="connsiteX3" fmla="*/ 2117557 w 8131680"/>
              <a:gd name="connsiteY3" fmla="*/ 1425879 h 2621117"/>
              <a:gd name="connsiteX4" fmla="*/ 2502568 w 8131680"/>
              <a:gd name="connsiteY4" fmla="*/ 732860 h 2621117"/>
              <a:gd name="connsiteX5" fmla="*/ 2839452 w 8131680"/>
              <a:gd name="connsiteY5" fmla="*/ 280472 h 2621117"/>
              <a:gd name="connsiteX6" fmla="*/ 3070458 w 8131680"/>
              <a:gd name="connsiteY6" fmla="*/ 49466 h 2621117"/>
              <a:gd name="connsiteX7" fmla="*/ 3272589 w 8131680"/>
              <a:gd name="connsiteY7" fmla="*/ 1340 h 2621117"/>
              <a:gd name="connsiteX8" fmla="*/ 3532471 w 8131680"/>
              <a:gd name="connsiteY8" fmla="*/ 78342 h 2621117"/>
              <a:gd name="connsiteX9" fmla="*/ 3744227 w 8131680"/>
              <a:gd name="connsiteY9" fmla="*/ 318973 h 2621117"/>
              <a:gd name="connsiteX10" fmla="*/ 4052235 w 8131680"/>
              <a:gd name="connsiteY10" fmla="*/ 732860 h 2621117"/>
              <a:gd name="connsiteX11" fmla="*/ 4514248 w 8131680"/>
              <a:gd name="connsiteY11" fmla="*/ 1560632 h 2621117"/>
              <a:gd name="connsiteX12" fmla="*/ 5053263 w 8131680"/>
              <a:gd name="connsiteY12" fmla="*/ 2195900 h 2621117"/>
              <a:gd name="connsiteX13" fmla="*/ 5601903 w 8131680"/>
              <a:gd name="connsiteY13" fmla="*/ 2503908 h 2621117"/>
              <a:gd name="connsiteX14" fmla="*/ 6035040 w 8131680"/>
              <a:gd name="connsiteY14" fmla="*/ 2600161 h 2621117"/>
              <a:gd name="connsiteX15" fmla="*/ 6506677 w 8131680"/>
              <a:gd name="connsiteY15" fmla="*/ 2619411 h 2621117"/>
              <a:gd name="connsiteX16" fmla="*/ 8131680 w 8131680"/>
              <a:gd name="connsiteY16" fmla="*/ 2620289 h 2621117"/>
              <a:gd name="connsiteX0" fmla="*/ 0 w 8131680"/>
              <a:gd name="connsiteY0" fmla="*/ 2609786 h 2621117"/>
              <a:gd name="connsiteX1" fmla="*/ 153282 w 8131680"/>
              <a:gd name="connsiteY1" fmla="*/ 2603691 h 2621117"/>
              <a:gd name="connsiteX2" fmla="*/ 1010652 w 8131680"/>
              <a:gd name="connsiteY2" fmla="*/ 2494283 h 2621117"/>
              <a:gd name="connsiteX3" fmla="*/ 1617044 w 8131680"/>
              <a:gd name="connsiteY3" fmla="*/ 2099647 h 2621117"/>
              <a:gd name="connsiteX4" fmla="*/ 2117557 w 8131680"/>
              <a:gd name="connsiteY4" fmla="*/ 1425879 h 2621117"/>
              <a:gd name="connsiteX5" fmla="*/ 2502568 w 8131680"/>
              <a:gd name="connsiteY5" fmla="*/ 732860 h 2621117"/>
              <a:gd name="connsiteX6" fmla="*/ 2839452 w 8131680"/>
              <a:gd name="connsiteY6" fmla="*/ 280472 h 2621117"/>
              <a:gd name="connsiteX7" fmla="*/ 3070458 w 8131680"/>
              <a:gd name="connsiteY7" fmla="*/ 49466 h 2621117"/>
              <a:gd name="connsiteX8" fmla="*/ 3272589 w 8131680"/>
              <a:gd name="connsiteY8" fmla="*/ 1340 h 2621117"/>
              <a:gd name="connsiteX9" fmla="*/ 3532471 w 8131680"/>
              <a:gd name="connsiteY9" fmla="*/ 78342 h 2621117"/>
              <a:gd name="connsiteX10" fmla="*/ 3744227 w 8131680"/>
              <a:gd name="connsiteY10" fmla="*/ 318973 h 2621117"/>
              <a:gd name="connsiteX11" fmla="*/ 4052235 w 8131680"/>
              <a:gd name="connsiteY11" fmla="*/ 732860 h 2621117"/>
              <a:gd name="connsiteX12" fmla="*/ 4514248 w 8131680"/>
              <a:gd name="connsiteY12" fmla="*/ 1560632 h 2621117"/>
              <a:gd name="connsiteX13" fmla="*/ 5053263 w 8131680"/>
              <a:gd name="connsiteY13" fmla="*/ 2195900 h 2621117"/>
              <a:gd name="connsiteX14" fmla="*/ 5601903 w 8131680"/>
              <a:gd name="connsiteY14" fmla="*/ 2503908 h 2621117"/>
              <a:gd name="connsiteX15" fmla="*/ 6035040 w 8131680"/>
              <a:gd name="connsiteY15" fmla="*/ 2600161 h 2621117"/>
              <a:gd name="connsiteX16" fmla="*/ 6506677 w 8131680"/>
              <a:gd name="connsiteY16" fmla="*/ 2619411 h 2621117"/>
              <a:gd name="connsiteX17" fmla="*/ 8131680 w 8131680"/>
              <a:gd name="connsiteY17" fmla="*/ 2620289 h 2621117"/>
              <a:gd name="connsiteX0" fmla="*/ 0 w 9618739"/>
              <a:gd name="connsiteY0" fmla="*/ 2609786 h 2621117"/>
              <a:gd name="connsiteX1" fmla="*/ 1640341 w 9618739"/>
              <a:gd name="connsiteY1" fmla="*/ 2603691 h 2621117"/>
              <a:gd name="connsiteX2" fmla="*/ 2497711 w 9618739"/>
              <a:gd name="connsiteY2" fmla="*/ 2494283 h 2621117"/>
              <a:gd name="connsiteX3" fmla="*/ 3104103 w 9618739"/>
              <a:gd name="connsiteY3" fmla="*/ 2099647 h 2621117"/>
              <a:gd name="connsiteX4" fmla="*/ 3604616 w 9618739"/>
              <a:gd name="connsiteY4" fmla="*/ 1425879 h 2621117"/>
              <a:gd name="connsiteX5" fmla="*/ 3989627 w 9618739"/>
              <a:gd name="connsiteY5" fmla="*/ 732860 h 2621117"/>
              <a:gd name="connsiteX6" fmla="*/ 4326511 w 9618739"/>
              <a:gd name="connsiteY6" fmla="*/ 280472 h 2621117"/>
              <a:gd name="connsiteX7" fmla="*/ 4557517 w 9618739"/>
              <a:gd name="connsiteY7" fmla="*/ 49466 h 2621117"/>
              <a:gd name="connsiteX8" fmla="*/ 4759648 w 9618739"/>
              <a:gd name="connsiteY8" fmla="*/ 1340 h 2621117"/>
              <a:gd name="connsiteX9" fmla="*/ 5019530 w 9618739"/>
              <a:gd name="connsiteY9" fmla="*/ 78342 h 2621117"/>
              <a:gd name="connsiteX10" fmla="*/ 5231286 w 9618739"/>
              <a:gd name="connsiteY10" fmla="*/ 318973 h 2621117"/>
              <a:gd name="connsiteX11" fmla="*/ 5539294 w 9618739"/>
              <a:gd name="connsiteY11" fmla="*/ 732860 h 2621117"/>
              <a:gd name="connsiteX12" fmla="*/ 6001307 w 9618739"/>
              <a:gd name="connsiteY12" fmla="*/ 1560632 h 2621117"/>
              <a:gd name="connsiteX13" fmla="*/ 6540322 w 9618739"/>
              <a:gd name="connsiteY13" fmla="*/ 2195900 h 2621117"/>
              <a:gd name="connsiteX14" fmla="*/ 7088962 w 9618739"/>
              <a:gd name="connsiteY14" fmla="*/ 2503908 h 2621117"/>
              <a:gd name="connsiteX15" fmla="*/ 7522099 w 9618739"/>
              <a:gd name="connsiteY15" fmla="*/ 2600161 h 2621117"/>
              <a:gd name="connsiteX16" fmla="*/ 7993736 w 9618739"/>
              <a:gd name="connsiteY16" fmla="*/ 2619411 h 2621117"/>
              <a:gd name="connsiteX17" fmla="*/ 9618739 w 9618739"/>
              <a:gd name="connsiteY17" fmla="*/ 2620289 h 2621117"/>
              <a:gd name="connsiteX0" fmla="*/ 0 w 9618739"/>
              <a:gd name="connsiteY0" fmla="*/ 2609599 h 2620930"/>
              <a:gd name="connsiteX1" fmla="*/ 1640341 w 9618739"/>
              <a:gd name="connsiteY1" fmla="*/ 2603504 h 2620930"/>
              <a:gd name="connsiteX2" fmla="*/ 2497711 w 9618739"/>
              <a:gd name="connsiteY2" fmla="*/ 2494096 h 2620930"/>
              <a:gd name="connsiteX3" fmla="*/ 3104103 w 9618739"/>
              <a:gd name="connsiteY3" fmla="*/ 2099460 h 2620930"/>
              <a:gd name="connsiteX4" fmla="*/ 3604616 w 9618739"/>
              <a:gd name="connsiteY4" fmla="*/ 1425692 h 2620930"/>
              <a:gd name="connsiteX5" fmla="*/ 3989627 w 9618739"/>
              <a:gd name="connsiteY5" fmla="*/ 732673 h 2620930"/>
              <a:gd name="connsiteX6" fmla="*/ 4261857 w 9618739"/>
              <a:gd name="connsiteY6" fmla="*/ 263690 h 2620930"/>
              <a:gd name="connsiteX7" fmla="*/ 4557517 w 9618739"/>
              <a:gd name="connsiteY7" fmla="*/ 49279 h 2620930"/>
              <a:gd name="connsiteX8" fmla="*/ 4759648 w 9618739"/>
              <a:gd name="connsiteY8" fmla="*/ 1153 h 2620930"/>
              <a:gd name="connsiteX9" fmla="*/ 5019530 w 9618739"/>
              <a:gd name="connsiteY9" fmla="*/ 78155 h 2620930"/>
              <a:gd name="connsiteX10" fmla="*/ 5231286 w 9618739"/>
              <a:gd name="connsiteY10" fmla="*/ 318786 h 2620930"/>
              <a:gd name="connsiteX11" fmla="*/ 5539294 w 9618739"/>
              <a:gd name="connsiteY11" fmla="*/ 732673 h 2620930"/>
              <a:gd name="connsiteX12" fmla="*/ 6001307 w 9618739"/>
              <a:gd name="connsiteY12" fmla="*/ 1560445 h 2620930"/>
              <a:gd name="connsiteX13" fmla="*/ 6540322 w 9618739"/>
              <a:gd name="connsiteY13" fmla="*/ 2195713 h 2620930"/>
              <a:gd name="connsiteX14" fmla="*/ 7088962 w 9618739"/>
              <a:gd name="connsiteY14" fmla="*/ 2503721 h 2620930"/>
              <a:gd name="connsiteX15" fmla="*/ 7522099 w 9618739"/>
              <a:gd name="connsiteY15" fmla="*/ 2599974 h 2620930"/>
              <a:gd name="connsiteX16" fmla="*/ 7993736 w 9618739"/>
              <a:gd name="connsiteY16" fmla="*/ 2619224 h 2620930"/>
              <a:gd name="connsiteX17" fmla="*/ 9618739 w 9618739"/>
              <a:gd name="connsiteY17" fmla="*/ 2620102 h 2620930"/>
              <a:gd name="connsiteX0" fmla="*/ 0 w 9618739"/>
              <a:gd name="connsiteY0" fmla="*/ 2609599 h 2620930"/>
              <a:gd name="connsiteX1" fmla="*/ 1640341 w 9618739"/>
              <a:gd name="connsiteY1" fmla="*/ 2603504 h 2620930"/>
              <a:gd name="connsiteX2" fmla="*/ 2497711 w 9618739"/>
              <a:gd name="connsiteY2" fmla="*/ 2494096 h 2620930"/>
              <a:gd name="connsiteX3" fmla="*/ 3104103 w 9618739"/>
              <a:gd name="connsiteY3" fmla="*/ 2099460 h 2620930"/>
              <a:gd name="connsiteX4" fmla="*/ 3604616 w 9618739"/>
              <a:gd name="connsiteY4" fmla="*/ 1425692 h 2620930"/>
              <a:gd name="connsiteX5" fmla="*/ 3989627 w 9618739"/>
              <a:gd name="connsiteY5" fmla="*/ 732673 h 2620930"/>
              <a:gd name="connsiteX6" fmla="*/ 4261857 w 9618739"/>
              <a:gd name="connsiteY6" fmla="*/ 263690 h 2620930"/>
              <a:gd name="connsiteX7" fmla="*/ 4557517 w 9618739"/>
              <a:gd name="connsiteY7" fmla="*/ 49279 h 2620930"/>
              <a:gd name="connsiteX8" fmla="*/ 4759648 w 9618739"/>
              <a:gd name="connsiteY8" fmla="*/ 1153 h 2620930"/>
              <a:gd name="connsiteX9" fmla="*/ 5019530 w 9618739"/>
              <a:gd name="connsiteY9" fmla="*/ 78155 h 2620930"/>
              <a:gd name="connsiteX10" fmla="*/ 5295941 w 9618739"/>
              <a:gd name="connsiteY10" fmla="*/ 327085 h 2620930"/>
              <a:gd name="connsiteX11" fmla="*/ 5539294 w 9618739"/>
              <a:gd name="connsiteY11" fmla="*/ 732673 h 2620930"/>
              <a:gd name="connsiteX12" fmla="*/ 6001307 w 9618739"/>
              <a:gd name="connsiteY12" fmla="*/ 1560445 h 2620930"/>
              <a:gd name="connsiteX13" fmla="*/ 6540322 w 9618739"/>
              <a:gd name="connsiteY13" fmla="*/ 2195713 h 2620930"/>
              <a:gd name="connsiteX14" fmla="*/ 7088962 w 9618739"/>
              <a:gd name="connsiteY14" fmla="*/ 2503721 h 2620930"/>
              <a:gd name="connsiteX15" fmla="*/ 7522099 w 9618739"/>
              <a:gd name="connsiteY15" fmla="*/ 2599974 h 2620930"/>
              <a:gd name="connsiteX16" fmla="*/ 7993736 w 9618739"/>
              <a:gd name="connsiteY16" fmla="*/ 2619224 h 2620930"/>
              <a:gd name="connsiteX17" fmla="*/ 9618739 w 9618739"/>
              <a:gd name="connsiteY17" fmla="*/ 2620102 h 2620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618739" h="2620930">
                <a:moveTo>
                  <a:pt x="0" y="2609599"/>
                </a:moveTo>
                <a:cubicBezTo>
                  <a:pt x="25547" y="2608583"/>
                  <a:pt x="1471899" y="2622754"/>
                  <a:pt x="1640341" y="2603504"/>
                </a:cubicBezTo>
                <a:cubicBezTo>
                  <a:pt x="1808783" y="2584254"/>
                  <a:pt x="2253751" y="2578103"/>
                  <a:pt x="2497711" y="2494096"/>
                </a:cubicBezTo>
                <a:cubicBezTo>
                  <a:pt x="2741671" y="2410089"/>
                  <a:pt x="2919619" y="2277527"/>
                  <a:pt x="3104103" y="2099460"/>
                </a:cubicBezTo>
                <a:cubicBezTo>
                  <a:pt x="3288587" y="1921393"/>
                  <a:pt x="3457029" y="1653490"/>
                  <a:pt x="3604616" y="1425692"/>
                </a:cubicBezTo>
                <a:cubicBezTo>
                  <a:pt x="3752203" y="1197894"/>
                  <a:pt x="3880087" y="926340"/>
                  <a:pt x="3989627" y="732673"/>
                </a:cubicBezTo>
                <a:cubicBezTo>
                  <a:pt x="4099167" y="539006"/>
                  <a:pt x="4167209" y="377589"/>
                  <a:pt x="4261857" y="263690"/>
                </a:cubicBezTo>
                <a:cubicBezTo>
                  <a:pt x="4356505" y="149791"/>
                  <a:pt x="4474552" y="93035"/>
                  <a:pt x="4557517" y="49279"/>
                </a:cubicBezTo>
                <a:cubicBezTo>
                  <a:pt x="4640482" y="5523"/>
                  <a:pt x="4682646" y="-3660"/>
                  <a:pt x="4759648" y="1153"/>
                </a:cubicBezTo>
                <a:cubicBezTo>
                  <a:pt x="4836650" y="5966"/>
                  <a:pt x="4930148" y="23833"/>
                  <a:pt x="5019530" y="78155"/>
                </a:cubicBezTo>
                <a:cubicBezTo>
                  <a:pt x="5108912" y="132477"/>
                  <a:pt x="5209314" y="217999"/>
                  <a:pt x="5295941" y="327085"/>
                </a:cubicBezTo>
                <a:cubicBezTo>
                  <a:pt x="5382568" y="436171"/>
                  <a:pt x="5421733" y="527113"/>
                  <a:pt x="5539294" y="732673"/>
                </a:cubicBezTo>
                <a:cubicBezTo>
                  <a:pt x="5656855" y="938233"/>
                  <a:pt x="5834469" y="1316605"/>
                  <a:pt x="6001307" y="1560445"/>
                </a:cubicBezTo>
                <a:cubicBezTo>
                  <a:pt x="6168145" y="1804285"/>
                  <a:pt x="6359046" y="2038500"/>
                  <a:pt x="6540322" y="2195713"/>
                </a:cubicBezTo>
                <a:cubicBezTo>
                  <a:pt x="6721598" y="2352926"/>
                  <a:pt x="6925332" y="2436344"/>
                  <a:pt x="7088962" y="2503721"/>
                </a:cubicBezTo>
                <a:cubicBezTo>
                  <a:pt x="7252592" y="2571098"/>
                  <a:pt x="7371303" y="2580723"/>
                  <a:pt x="7522099" y="2599974"/>
                </a:cubicBezTo>
                <a:cubicBezTo>
                  <a:pt x="7672895" y="2619225"/>
                  <a:pt x="7833315" y="2619224"/>
                  <a:pt x="7993736" y="2619224"/>
                </a:cubicBezTo>
                <a:cubicBezTo>
                  <a:pt x="8073781" y="2622579"/>
                  <a:pt x="9616940" y="2619919"/>
                  <a:pt x="9618739" y="2620102"/>
                </a:cubicBezTo>
              </a:path>
            </a:pathLst>
          </a:custGeom>
          <a:solidFill>
            <a:srgbClr val="AE7AD0"/>
          </a:solidFill>
          <a:ln w="38100" cap="rnd">
            <a:solidFill>
              <a:srgbClr val="7030A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684420"/>
                      <a:gd name="connsiteY0" fmla="*/ 728832 h 731520"/>
                      <a:gd name="connsiteX1" fmla="*/ 261633 w 1684420"/>
                      <a:gd name="connsiteY1" fmla="*/ 696575 h 731520"/>
                      <a:gd name="connsiteX2" fmla="*/ 418613 w 1684420"/>
                      <a:gd name="connsiteY2" fmla="*/ 586366 h 731520"/>
                      <a:gd name="connsiteX3" fmla="*/ 548183 w 1684420"/>
                      <a:gd name="connsiteY3" fmla="*/ 398203 h 731520"/>
                      <a:gd name="connsiteX4" fmla="*/ 647853 w 1684420"/>
                      <a:gd name="connsiteY4" fmla="*/ 204664 h 731520"/>
                      <a:gd name="connsiteX5" fmla="*/ 735064 w 1684420"/>
                      <a:gd name="connsiteY5" fmla="*/ 78327 h 731520"/>
                      <a:gd name="connsiteX6" fmla="*/ 794866 w 1684420"/>
                      <a:gd name="connsiteY6" fmla="*/ 13814 h 731520"/>
                      <a:gd name="connsiteX7" fmla="*/ 847193 w 1684420"/>
                      <a:gd name="connsiteY7" fmla="*/ 374 h 731520"/>
                      <a:gd name="connsiteX8" fmla="*/ 914470 w 1684420"/>
                      <a:gd name="connsiteY8" fmla="*/ 21878 h 731520"/>
                      <a:gd name="connsiteX9" fmla="*/ 969289 w 1684420"/>
                      <a:gd name="connsiteY9" fmla="*/ 89079 h 731520"/>
                      <a:gd name="connsiteX10" fmla="*/ 1049024 w 1684420"/>
                      <a:gd name="connsiteY10" fmla="*/ 204664 h 731520"/>
                      <a:gd name="connsiteX11" fmla="*/ 1168628 w 1684420"/>
                      <a:gd name="connsiteY11" fmla="*/ 435835 h 731520"/>
                      <a:gd name="connsiteX12" fmla="*/ 1308166 w 1684420"/>
                      <a:gd name="connsiteY12" fmla="*/ 613246 h 731520"/>
                      <a:gd name="connsiteX13" fmla="*/ 1450196 w 1684420"/>
                      <a:gd name="connsiteY13" fmla="*/ 699263 h 731520"/>
                      <a:gd name="connsiteX14" fmla="*/ 1562324 w 1684420"/>
                      <a:gd name="connsiteY14" fmla="*/ 726144 h 731520"/>
                      <a:gd name="connsiteX15" fmla="*/ 1684420 w 1684420"/>
                      <a:gd name="connsiteY15" fmla="*/ 731520 h 731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684420" h="731520" extrusionOk="0">
                        <a:moveTo>
                          <a:pt x="0" y="728832"/>
                        </a:moveTo>
                        <a:cubicBezTo>
                          <a:pt x="91648" y="721932"/>
                          <a:pt x="189507" y="721204"/>
                          <a:pt x="261633" y="696575"/>
                        </a:cubicBezTo>
                        <a:cubicBezTo>
                          <a:pt x="341585" y="674975"/>
                          <a:pt x="363473" y="636329"/>
                          <a:pt x="418613" y="586366"/>
                        </a:cubicBezTo>
                        <a:cubicBezTo>
                          <a:pt x="457728" y="545077"/>
                          <a:pt x="507781" y="473960"/>
                          <a:pt x="548183" y="398203"/>
                        </a:cubicBezTo>
                        <a:cubicBezTo>
                          <a:pt x="581996" y="332182"/>
                          <a:pt x="624304" y="261608"/>
                          <a:pt x="647853" y="204664"/>
                        </a:cubicBezTo>
                        <a:cubicBezTo>
                          <a:pt x="679555" y="151418"/>
                          <a:pt x="713108" y="104896"/>
                          <a:pt x="735064" y="78327"/>
                        </a:cubicBezTo>
                        <a:cubicBezTo>
                          <a:pt x="755665" y="45921"/>
                          <a:pt x="774909" y="28001"/>
                          <a:pt x="794866" y="13814"/>
                        </a:cubicBezTo>
                        <a:cubicBezTo>
                          <a:pt x="813536" y="654"/>
                          <a:pt x="827019" y="-637"/>
                          <a:pt x="847193" y="374"/>
                        </a:cubicBezTo>
                        <a:cubicBezTo>
                          <a:pt x="868928" y="2726"/>
                          <a:pt x="897312" y="7861"/>
                          <a:pt x="914470" y="21878"/>
                        </a:cubicBezTo>
                        <a:cubicBezTo>
                          <a:pt x="930469" y="35958"/>
                          <a:pt x="949605" y="60857"/>
                          <a:pt x="969289" y="89079"/>
                        </a:cubicBezTo>
                        <a:cubicBezTo>
                          <a:pt x="993987" y="122926"/>
                          <a:pt x="1016281" y="151839"/>
                          <a:pt x="1049024" y="204664"/>
                        </a:cubicBezTo>
                        <a:cubicBezTo>
                          <a:pt x="1089600" y="273781"/>
                          <a:pt x="1134404" y="378722"/>
                          <a:pt x="1168628" y="435835"/>
                        </a:cubicBezTo>
                        <a:cubicBezTo>
                          <a:pt x="1213407" y="502541"/>
                          <a:pt x="1262816" y="561919"/>
                          <a:pt x="1308166" y="613246"/>
                        </a:cubicBezTo>
                        <a:cubicBezTo>
                          <a:pt x="1348437" y="658244"/>
                          <a:pt x="1407006" y="679874"/>
                          <a:pt x="1450196" y="699263"/>
                        </a:cubicBezTo>
                        <a:cubicBezTo>
                          <a:pt x="1489249" y="717844"/>
                          <a:pt x="1521112" y="716333"/>
                          <a:pt x="1562324" y="726144"/>
                        </a:cubicBezTo>
                        <a:cubicBezTo>
                          <a:pt x="1601804" y="725535"/>
                          <a:pt x="1639686" y="733391"/>
                          <a:pt x="1684420" y="73152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Freeform 141">
            <a:extLst>
              <a:ext uri="{FF2B5EF4-FFF2-40B4-BE49-F238E27FC236}">
                <a16:creationId xmlns:a16="http://schemas.microsoft.com/office/drawing/2014/main" id="{AEEC3B5B-A278-A07A-3725-839A0FD16A30}"/>
              </a:ext>
            </a:extLst>
          </p:cNvPr>
          <p:cNvSpPr/>
          <p:nvPr/>
        </p:nvSpPr>
        <p:spPr>
          <a:xfrm rot="16200000">
            <a:off x="994085" y="5258560"/>
            <a:ext cx="497459" cy="795235"/>
          </a:xfrm>
          <a:custGeom>
            <a:avLst/>
            <a:gdLst>
              <a:gd name="connsiteX0" fmla="*/ 0 w 6506677"/>
              <a:gd name="connsiteY0" fmla="*/ 2609786 h 2619411"/>
              <a:gd name="connsiteX1" fmla="*/ 1010652 w 6506677"/>
              <a:gd name="connsiteY1" fmla="*/ 2494283 h 2619411"/>
              <a:gd name="connsiteX2" fmla="*/ 1617044 w 6506677"/>
              <a:gd name="connsiteY2" fmla="*/ 2099647 h 2619411"/>
              <a:gd name="connsiteX3" fmla="*/ 2117557 w 6506677"/>
              <a:gd name="connsiteY3" fmla="*/ 1425879 h 2619411"/>
              <a:gd name="connsiteX4" fmla="*/ 2502568 w 6506677"/>
              <a:gd name="connsiteY4" fmla="*/ 732860 h 2619411"/>
              <a:gd name="connsiteX5" fmla="*/ 2839452 w 6506677"/>
              <a:gd name="connsiteY5" fmla="*/ 280472 h 2619411"/>
              <a:gd name="connsiteX6" fmla="*/ 3070458 w 6506677"/>
              <a:gd name="connsiteY6" fmla="*/ 49466 h 2619411"/>
              <a:gd name="connsiteX7" fmla="*/ 3272589 w 6506677"/>
              <a:gd name="connsiteY7" fmla="*/ 1340 h 2619411"/>
              <a:gd name="connsiteX8" fmla="*/ 3532471 w 6506677"/>
              <a:gd name="connsiteY8" fmla="*/ 78342 h 2619411"/>
              <a:gd name="connsiteX9" fmla="*/ 3744227 w 6506677"/>
              <a:gd name="connsiteY9" fmla="*/ 318973 h 2619411"/>
              <a:gd name="connsiteX10" fmla="*/ 4052235 w 6506677"/>
              <a:gd name="connsiteY10" fmla="*/ 732860 h 2619411"/>
              <a:gd name="connsiteX11" fmla="*/ 4514248 w 6506677"/>
              <a:gd name="connsiteY11" fmla="*/ 1560632 h 2619411"/>
              <a:gd name="connsiteX12" fmla="*/ 5053263 w 6506677"/>
              <a:gd name="connsiteY12" fmla="*/ 2195900 h 2619411"/>
              <a:gd name="connsiteX13" fmla="*/ 5601903 w 6506677"/>
              <a:gd name="connsiteY13" fmla="*/ 2503908 h 2619411"/>
              <a:gd name="connsiteX14" fmla="*/ 6035040 w 6506677"/>
              <a:gd name="connsiteY14" fmla="*/ 2600161 h 2619411"/>
              <a:gd name="connsiteX15" fmla="*/ 6506677 w 6506677"/>
              <a:gd name="connsiteY15" fmla="*/ 2619411 h 2619411"/>
              <a:gd name="connsiteX0" fmla="*/ 0 w 6544195"/>
              <a:gd name="connsiteY0" fmla="*/ 2609786 h 2621117"/>
              <a:gd name="connsiteX1" fmla="*/ 1010652 w 6544195"/>
              <a:gd name="connsiteY1" fmla="*/ 2494283 h 2621117"/>
              <a:gd name="connsiteX2" fmla="*/ 1617044 w 6544195"/>
              <a:gd name="connsiteY2" fmla="*/ 2099647 h 2621117"/>
              <a:gd name="connsiteX3" fmla="*/ 2117557 w 6544195"/>
              <a:gd name="connsiteY3" fmla="*/ 1425879 h 2621117"/>
              <a:gd name="connsiteX4" fmla="*/ 2502568 w 6544195"/>
              <a:gd name="connsiteY4" fmla="*/ 732860 h 2621117"/>
              <a:gd name="connsiteX5" fmla="*/ 2839452 w 6544195"/>
              <a:gd name="connsiteY5" fmla="*/ 280472 h 2621117"/>
              <a:gd name="connsiteX6" fmla="*/ 3070458 w 6544195"/>
              <a:gd name="connsiteY6" fmla="*/ 49466 h 2621117"/>
              <a:gd name="connsiteX7" fmla="*/ 3272589 w 6544195"/>
              <a:gd name="connsiteY7" fmla="*/ 1340 h 2621117"/>
              <a:gd name="connsiteX8" fmla="*/ 3532471 w 6544195"/>
              <a:gd name="connsiteY8" fmla="*/ 78342 h 2621117"/>
              <a:gd name="connsiteX9" fmla="*/ 3744227 w 6544195"/>
              <a:gd name="connsiteY9" fmla="*/ 318973 h 2621117"/>
              <a:gd name="connsiteX10" fmla="*/ 4052235 w 6544195"/>
              <a:gd name="connsiteY10" fmla="*/ 732860 h 2621117"/>
              <a:gd name="connsiteX11" fmla="*/ 4514248 w 6544195"/>
              <a:gd name="connsiteY11" fmla="*/ 1560632 h 2621117"/>
              <a:gd name="connsiteX12" fmla="*/ 5053263 w 6544195"/>
              <a:gd name="connsiteY12" fmla="*/ 2195900 h 2621117"/>
              <a:gd name="connsiteX13" fmla="*/ 5601903 w 6544195"/>
              <a:gd name="connsiteY13" fmla="*/ 2503908 h 2621117"/>
              <a:gd name="connsiteX14" fmla="*/ 6035040 w 6544195"/>
              <a:gd name="connsiteY14" fmla="*/ 2600161 h 2621117"/>
              <a:gd name="connsiteX15" fmla="*/ 6506677 w 6544195"/>
              <a:gd name="connsiteY15" fmla="*/ 2619411 h 2621117"/>
              <a:gd name="connsiteX16" fmla="*/ 6515311 w 6544195"/>
              <a:gd name="connsiteY16" fmla="*/ 2620289 h 2621117"/>
              <a:gd name="connsiteX0" fmla="*/ 0 w 8131680"/>
              <a:gd name="connsiteY0" fmla="*/ 2609786 h 2621117"/>
              <a:gd name="connsiteX1" fmla="*/ 1010652 w 8131680"/>
              <a:gd name="connsiteY1" fmla="*/ 2494283 h 2621117"/>
              <a:gd name="connsiteX2" fmla="*/ 1617044 w 8131680"/>
              <a:gd name="connsiteY2" fmla="*/ 2099647 h 2621117"/>
              <a:gd name="connsiteX3" fmla="*/ 2117557 w 8131680"/>
              <a:gd name="connsiteY3" fmla="*/ 1425879 h 2621117"/>
              <a:gd name="connsiteX4" fmla="*/ 2502568 w 8131680"/>
              <a:gd name="connsiteY4" fmla="*/ 732860 h 2621117"/>
              <a:gd name="connsiteX5" fmla="*/ 2839452 w 8131680"/>
              <a:gd name="connsiteY5" fmla="*/ 280472 h 2621117"/>
              <a:gd name="connsiteX6" fmla="*/ 3070458 w 8131680"/>
              <a:gd name="connsiteY6" fmla="*/ 49466 h 2621117"/>
              <a:gd name="connsiteX7" fmla="*/ 3272589 w 8131680"/>
              <a:gd name="connsiteY7" fmla="*/ 1340 h 2621117"/>
              <a:gd name="connsiteX8" fmla="*/ 3532471 w 8131680"/>
              <a:gd name="connsiteY8" fmla="*/ 78342 h 2621117"/>
              <a:gd name="connsiteX9" fmla="*/ 3744227 w 8131680"/>
              <a:gd name="connsiteY9" fmla="*/ 318973 h 2621117"/>
              <a:gd name="connsiteX10" fmla="*/ 4052235 w 8131680"/>
              <a:gd name="connsiteY10" fmla="*/ 732860 h 2621117"/>
              <a:gd name="connsiteX11" fmla="*/ 4514248 w 8131680"/>
              <a:gd name="connsiteY11" fmla="*/ 1560632 h 2621117"/>
              <a:gd name="connsiteX12" fmla="*/ 5053263 w 8131680"/>
              <a:gd name="connsiteY12" fmla="*/ 2195900 h 2621117"/>
              <a:gd name="connsiteX13" fmla="*/ 5601903 w 8131680"/>
              <a:gd name="connsiteY13" fmla="*/ 2503908 h 2621117"/>
              <a:gd name="connsiteX14" fmla="*/ 6035040 w 8131680"/>
              <a:gd name="connsiteY14" fmla="*/ 2600161 h 2621117"/>
              <a:gd name="connsiteX15" fmla="*/ 6506677 w 8131680"/>
              <a:gd name="connsiteY15" fmla="*/ 2619411 h 2621117"/>
              <a:gd name="connsiteX16" fmla="*/ 8131680 w 8131680"/>
              <a:gd name="connsiteY16" fmla="*/ 2620289 h 2621117"/>
              <a:gd name="connsiteX0" fmla="*/ 0 w 8131680"/>
              <a:gd name="connsiteY0" fmla="*/ 2609786 h 2621117"/>
              <a:gd name="connsiteX1" fmla="*/ 153282 w 8131680"/>
              <a:gd name="connsiteY1" fmla="*/ 2603691 h 2621117"/>
              <a:gd name="connsiteX2" fmla="*/ 1010652 w 8131680"/>
              <a:gd name="connsiteY2" fmla="*/ 2494283 h 2621117"/>
              <a:gd name="connsiteX3" fmla="*/ 1617044 w 8131680"/>
              <a:gd name="connsiteY3" fmla="*/ 2099647 h 2621117"/>
              <a:gd name="connsiteX4" fmla="*/ 2117557 w 8131680"/>
              <a:gd name="connsiteY4" fmla="*/ 1425879 h 2621117"/>
              <a:gd name="connsiteX5" fmla="*/ 2502568 w 8131680"/>
              <a:gd name="connsiteY5" fmla="*/ 732860 h 2621117"/>
              <a:gd name="connsiteX6" fmla="*/ 2839452 w 8131680"/>
              <a:gd name="connsiteY6" fmla="*/ 280472 h 2621117"/>
              <a:gd name="connsiteX7" fmla="*/ 3070458 w 8131680"/>
              <a:gd name="connsiteY7" fmla="*/ 49466 h 2621117"/>
              <a:gd name="connsiteX8" fmla="*/ 3272589 w 8131680"/>
              <a:gd name="connsiteY8" fmla="*/ 1340 h 2621117"/>
              <a:gd name="connsiteX9" fmla="*/ 3532471 w 8131680"/>
              <a:gd name="connsiteY9" fmla="*/ 78342 h 2621117"/>
              <a:gd name="connsiteX10" fmla="*/ 3744227 w 8131680"/>
              <a:gd name="connsiteY10" fmla="*/ 318973 h 2621117"/>
              <a:gd name="connsiteX11" fmla="*/ 4052235 w 8131680"/>
              <a:gd name="connsiteY11" fmla="*/ 732860 h 2621117"/>
              <a:gd name="connsiteX12" fmla="*/ 4514248 w 8131680"/>
              <a:gd name="connsiteY12" fmla="*/ 1560632 h 2621117"/>
              <a:gd name="connsiteX13" fmla="*/ 5053263 w 8131680"/>
              <a:gd name="connsiteY13" fmla="*/ 2195900 h 2621117"/>
              <a:gd name="connsiteX14" fmla="*/ 5601903 w 8131680"/>
              <a:gd name="connsiteY14" fmla="*/ 2503908 h 2621117"/>
              <a:gd name="connsiteX15" fmla="*/ 6035040 w 8131680"/>
              <a:gd name="connsiteY15" fmla="*/ 2600161 h 2621117"/>
              <a:gd name="connsiteX16" fmla="*/ 6506677 w 8131680"/>
              <a:gd name="connsiteY16" fmla="*/ 2619411 h 2621117"/>
              <a:gd name="connsiteX17" fmla="*/ 8131680 w 8131680"/>
              <a:gd name="connsiteY17" fmla="*/ 2620289 h 2621117"/>
              <a:gd name="connsiteX0" fmla="*/ 0 w 9618739"/>
              <a:gd name="connsiteY0" fmla="*/ 2609786 h 2621117"/>
              <a:gd name="connsiteX1" fmla="*/ 1640341 w 9618739"/>
              <a:gd name="connsiteY1" fmla="*/ 2603691 h 2621117"/>
              <a:gd name="connsiteX2" fmla="*/ 2497711 w 9618739"/>
              <a:gd name="connsiteY2" fmla="*/ 2494283 h 2621117"/>
              <a:gd name="connsiteX3" fmla="*/ 3104103 w 9618739"/>
              <a:gd name="connsiteY3" fmla="*/ 2099647 h 2621117"/>
              <a:gd name="connsiteX4" fmla="*/ 3604616 w 9618739"/>
              <a:gd name="connsiteY4" fmla="*/ 1425879 h 2621117"/>
              <a:gd name="connsiteX5" fmla="*/ 3989627 w 9618739"/>
              <a:gd name="connsiteY5" fmla="*/ 732860 h 2621117"/>
              <a:gd name="connsiteX6" fmla="*/ 4326511 w 9618739"/>
              <a:gd name="connsiteY6" fmla="*/ 280472 h 2621117"/>
              <a:gd name="connsiteX7" fmla="*/ 4557517 w 9618739"/>
              <a:gd name="connsiteY7" fmla="*/ 49466 h 2621117"/>
              <a:gd name="connsiteX8" fmla="*/ 4759648 w 9618739"/>
              <a:gd name="connsiteY8" fmla="*/ 1340 h 2621117"/>
              <a:gd name="connsiteX9" fmla="*/ 5019530 w 9618739"/>
              <a:gd name="connsiteY9" fmla="*/ 78342 h 2621117"/>
              <a:gd name="connsiteX10" fmla="*/ 5231286 w 9618739"/>
              <a:gd name="connsiteY10" fmla="*/ 318973 h 2621117"/>
              <a:gd name="connsiteX11" fmla="*/ 5539294 w 9618739"/>
              <a:gd name="connsiteY11" fmla="*/ 732860 h 2621117"/>
              <a:gd name="connsiteX12" fmla="*/ 6001307 w 9618739"/>
              <a:gd name="connsiteY12" fmla="*/ 1560632 h 2621117"/>
              <a:gd name="connsiteX13" fmla="*/ 6540322 w 9618739"/>
              <a:gd name="connsiteY13" fmla="*/ 2195900 h 2621117"/>
              <a:gd name="connsiteX14" fmla="*/ 7088962 w 9618739"/>
              <a:gd name="connsiteY14" fmla="*/ 2503908 h 2621117"/>
              <a:gd name="connsiteX15" fmla="*/ 7522099 w 9618739"/>
              <a:gd name="connsiteY15" fmla="*/ 2600161 h 2621117"/>
              <a:gd name="connsiteX16" fmla="*/ 7993736 w 9618739"/>
              <a:gd name="connsiteY16" fmla="*/ 2619411 h 2621117"/>
              <a:gd name="connsiteX17" fmla="*/ 9618739 w 9618739"/>
              <a:gd name="connsiteY17" fmla="*/ 2620289 h 2621117"/>
              <a:gd name="connsiteX0" fmla="*/ 0 w 9618739"/>
              <a:gd name="connsiteY0" fmla="*/ 2609599 h 2620930"/>
              <a:gd name="connsiteX1" fmla="*/ 1640341 w 9618739"/>
              <a:gd name="connsiteY1" fmla="*/ 2603504 h 2620930"/>
              <a:gd name="connsiteX2" fmla="*/ 2497711 w 9618739"/>
              <a:gd name="connsiteY2" fmla="*/ 2494096 h 2620930"/>
              <a:gd name="connsiteX3" fmla="*/ 3104103 w 9618739"/>
              <a:gd name="connsiteY3" fmla="*/ 2099460 h 2620930"/>
              <a:gd name="connsiteX4" fmla="*/ 3604616 w 9618739"/>
              <a:gd name="connsiteY4" fmla="*/ 1425692 h 2620930"/>
              <a:gd name="connsiteX5" fmla="*/ 3989627 w 9618739"/>
              <a:gd name="connsiteY5" fmla="*/ 732673 h 2620930"/>
              <a:gd name="connsiteX6" fmla="*/ 4261857 w 9618739"/>
              <a:gd name="connsiteY6" fmla="*/ 263690 h 2620930"/>
              <a:gd name="connsiteX7" fmla="*/ 4557517 w 9618739"/>
              <a:gd name="connsiteY7" fmla="*/ 49279 h 2620930"/>
              <a:gd name="connsiteX8" fmla="*/ 4759648 w 9618739"/>
              <a:gd name="connsiteY8" fmla="*/ 1153 h 2620930"/>
              <a:gd name="connsiteX9" fmla="*/ 5019530 w 9618739"/>
              <a:gd name="connsiteY9" fmla="*/ 78155 h 2620930"/>
              <a:gd name="connsiteX10" fmla="*/ 5231286 w 9618739"/>
              <a:gd name="connsiteY10" fmla="*/ 318786 h 2620930"/>
              <a:gd name="connsiteX11" fmla="*/ 5539294 w 9618739"/>
              <a:gd name="connsiteY11" fmla="*/ 732673 h 2620930"/>
              <a:gd name="connsiteX12" fmla="*/ 6001307 w 9618739"/>
              <a:gd name="connsiteY12" fmla="*/ 1560445 h 2620930"/>
              <a:gd name="connsiteX13" fmla="*/ 6540322 w 9618739"/>
              <a:gd name="connsiteY13" fmla="*/ 2195713 h 2620930"/>
              <a:gd name="connsiteX14" fmla="*/ 7088962 w 9618739"/>
              <a:gd name="connsiteY14" fmla="*/ 2503721 h 2620930"/>
              <a:gd name="connsiteX15" fmla="*/ 7522099 w 9618739"/>
              <a:gd name="connsiteY15" fmla="*/ 2599974 h 2620930"/>
              <a:gd name="connsiteX16" fmla="*/ 7993736 w 9618739"/>
              <a:gd name="connsiteY16" fmla="*/ 2619224 h 2620930"/>
              <a:gd name="connsiteX17" fmla="*/ 9618739 w 9618739"/>
              <a:gd name="connsiteY17" fmla="*/ 2620102 h 2620930"/>
              <a:gd name="connsiteX0" fmla="*/ 0 w 9618739"/>
              <a:gd name="connsiteY0" fmla="*/ 2609599 h 2620930"/>
              <a:gd name="connsiteX1" fmla="*/ 1640341 w 9618739"/>
              <a:gd name="connsiteY1" fmla="*/ 2603504 h 2620930"/>
              <a:gd name="connsiteX2" fmla="*/ 2497711 w 9618739"/>
              <a:gd name="connsiteY2" fmla="*/ 2494096 h 2620930"/>
              <a:gd name="connsiteX3" fmla="*/ 3104103 w 9618739"/>
              <a:gd name="connsiteY3" fmla="*/ 2099460 h 2620930"/>
              <a:gd name="connsiteX4" fmla="*/ 3604616 w 9618739"/>
              <a:gd name="connsiteY4" fmla="*/ 1425692 h 2620930"/>
              <a:gd name="connsiteX5" fmla="*/ 3989627 w 9618739"/>
              <a:gd name="connsiteY5" fmla="*/ 732673 h 2620930"/>
              <a:gd name="connsiteX6" fmla="*/ 4261857 w 9618739"/>
              <a:gd name="connsiteY6" fmla="*/ 263690 h 2620930"/>
              <a:gd name="connsiteX7" fmla="*/ 4557517 w 9618739"/>
              <a:gd name="connsiteY7" fmla="*/ 49279 h 2620930"/>
              <a:gd name="connsiteX8" fmla="*/ 4759648 w 9618739"/>
              <a:gd name="connsiteY8" fmla="*/ 1153 h 2620930"/>
              <a:gd name="connsiteX9" fmla="*/ 5019530 w 9618739"/>
              <a:gd name="connsiteY9" fmla="*/ 78155 h 2620930"/>
              <a:gd name="connsiteX10" fmla="*/ 5295941 w 9618739"/>
              <a:gd name="connsiteY10" fmla="*/ 327085 h 2620930"/>
              <a:gd name="connsiteX11" fmla="*/ 5539294 w 9618739"/>
              <a:gd name="connsiteY11" fmla="*/ 732673 h 2620930"/>
              <a:gd name="connsiteX12" fmla="*/ 6001307 w 9618739"/>
              <a:gd name="connsiteY12" fmla="*/ 1560445 h 2620930"/>
              <a:gd name="connsiteX13" fmla="*/ 6540322 w 9618739"/>
              <a:gd name="connsiteY13" fmla="*/ 2195713 h 2620930"/>
              <a:gd name="connsiteX14" fmla="*/ 7088962 w 9618739"/>
              <a:gd name="connsiteY14" fmla="*/ 2503721 h 2620930"/>
              <a:gd name="connsiteX15" fmla="*/ 7522099 w 9618739"/>
              <a:gd name="connsiteY15" fmla="*/ 2599974 h 2620930"/>
              <a:gd name="connsiteX16" fmla="*/ 7993736 w 9618739"/>
              <a:gd name="connsiteY16" fmla="*/ 2619224 h 2620930"/>
              <a:gd name="connsiteX17" fmla="*/ 9618739 w 9618739"/>
              <a:gd name="connsiteY17" fmla="*/ 2620102 h 2620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618739" h="2620930">
                <a:moveTo>
                  <a:pt x="0" y="2609599"/>
                </a:moveTo>
                <a:cubicBezTo>
                  <a:pt x="25547" y="2608583"/>
                  <a:pt x="1471899" y="2622754"/>
                  <a:pt x="1640341" y="2603504"/>
                </a:cubicBezTo>
                <a:cubicBezTo>
                  <a:pt x="1808783" y="2584254"/>
                  <a:pt x="2253751" y="2578103"/>
                  <a:pt x="2497711" y="2494096"/>
                </a:cubicBezTo>
                <a:cubicBezTo>
                  <a:pt x="2741671" y="2410089"/>
                  <a:pt x="2919619" y="2277527"/>
                  <a:pt x="3104103" y="2099460"/>
                </a:cubicBezTo>
                <a:cubicBezTo>
                  <a:pt x="3288587" y="1921393"/>
                  <a:pt x="3457029" y="1653490"/>
                  <a:pt x="3604616" y="1425692"/>
                </a:cubicBezTo>
                <a:cubicBezTo>
                  <a:pt x="3752203" y="1197894"/>
                  <a:pt x="3880087" y="926340"/>
                  <a:pt x="3989627" y="732673"/>
                </a:cubicBezTo>
                <a:cubicBezTo>
                  <a:pt x="4099167" y="539006"/>
                  <a:pt x="4167209" y="377589"/>
                  <a:pt x="4261857" y="263690"/>
                </a:cubicBezTo>
                <a:cubicBezTo>
                  <a:pt x="4356505" y="149791"/>
                  <a:pt x="4474552" y="93035"/>
                  <a:pt x="4557517" y="49279"/>
                </a:cubicBezTo>
                <a:cubicBezTo>
                  <a:pt x="4640482" y="5523"/>
                  <a:pt x="4682646" y="-3660"/>
                  <a:pt x="4759648" y="1153"/>
                </a:cubicBezTo>
                <a:cubicBezTo>
                  <a:pt x="4836650" y="5966"/>
                  <a:pt x="4930148" y="23833"/>
                  <a:pt x="5019530" y="78155"/>
                </a:cubicBezTo>
                <a:cubicBezTo>
                  <a:pt x="5108912" y="132477"/>
                  <a:pt x="5209314" y="217999"/>
                  <a:pt x="5295941" y="327085"/>
                </a:cubicBezTo>
                <a:cubicBezTo>
                  <a:pt x="5382568" y="436171"/>
                  <a:pt x="5421733" y="527113"/>
                  <a:pt x="5539294" y="732673"/>
                </a:cubicBezTo>
                <a:cubicBezTo>
                  <a:pt x="5656855" y="938233"/>
                  <a:pt x="5834469" y="1316605"/>
                  <a:pt x="6001307" y="1560445"/>
                </a:cubicBezTo>
                <a:cubicBezTo>
                  <a:pt x="6168145" y="1804285"/>
                  <a:pt x="6359046" y="2038500"/>
                  <a:pt x="6540322" y="2195713"/>
                </a:cubicBezTo>
                <a:cubicBezTo>
                  <a:pt x="6721598" y="2352926"/>
                  <a:pt x="6925332" y="2436344"/>
                  <a:pt x="7088962" y="2503721"/>
                </a:cubicBezTo>
                <a:cubicBezTo>
                  <a:pt x="7252592" y="2571098"/>
                  <a:pt x="7371303" y="2580723"/>
                  <a:pt x="7522099" y="2599974"/>
                </a:cubicBezTo>
                <a:cubicBezTo>
                  <a:pt x="7672895" y="2619225"/>
                  <a:pt x="7833315" y="2619224"/>
                  <a:pt x="7993736" y="2619224"/>
                </a:cubicBezTo>
                <a:cubicBezTo>
                  <a:pt x="8073781" y="2622579"/>
                  <a:pt x="9616940" y="2619919"/>
                  <a:pt x="9618739" y="2620102"/>
                </a:cubicBezTo>
              </a:path>
            </a:pathLst>
          </a:custGeom>
          <a:solidFill>
            <a:srgbClr val="92D050"/>
          </a:solidFill>
          <a:ln w="38100" cap="rnd"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684420"/>
                      <a:gd name="connsiteY0" fmla="*/ 728832 h 731520"/>
                      <a:gd name="connsiteX1" fmla="*/ 261633 w 1684420"/>
                      <a:gd name="connsiteY1" fmla="*/ 696575 h 731520"/>
                      <a:gd name="connsiteX2" fmla="*/ 418613 w 1684420"/>
                      <a:gd name="connsiteY2" fmla="*/ 586366 h 731520"/>
                      <a:gd name="connsiteX3" fmla="*/ 548183 w 1684420"/>
                      <a:gd name="connsiteY3" fmla="*/ 398203 h 731520"/>
                      <a:gd name="connsiteX4" fmla="*/ 647853 w 1684420"/>
                      <a:gd name="connsiteY4" fmla="*/ 204664 h 731520"/>
                      <a:gd name="connsiteX5" fmla="*/ 735064 w 1684420"/>
                      <a:gd name="connsiteY5" fmla="*/ 78327 h 731520"/>
                      <a:gd name="connsiteX6" fmla="*/ 794866 w 1684420"/>
                      <a:gd name="connsiteY6" fmla="*/ 13814 h 731520"/>
                      <a:gd name="connsiteX7" fmla="*/ 847193 w 1684420"/>
                      <a:gd name="connsiteY7" fmla="*/ 374 h 731520"/>
                      <a:gd name="connsiteX8" fmla="*/ 914470 w 1684420"/>
                      <a:gd name="connsiteY8" fmla="*/ 21878 h 731520"/>
                      <a:gd name="connsiteX9" fmla="*/ 969289 w 1684420"/>
                      <a:gd name="connsiteY9" fmla="*/ 89079 h 731520"/>
                      <a:gd name="connsiteX10" fmla="*/ 1049024 w 1684420"/>
                      <a:gd name="connsiteY10" fmla="*/ 204664 h 731520"/>
                      <a:gd name="connsiteX11" fmla="*/ 1168628 w 1684420"/>
                      <a:gd name="connsiteY11" fmla="*/ 435835 h 731520"/>
                      <a:gd name="connsiteX12" fmla="*/ 1308166 w 1684420"/>
                      <a:gd name="connsiteY12" fmla="*/ 613246 h 731520"/>
                      <a:gd name="connsiteX13" fmla="*/ 1450196 w 1684420"/>
                      <a:gd name="connsiteY13" fmla="*/ 699263 h 731520"/>
                      <a:gd name="connsiteX14" fmla="*/ 1562324 w 1684420"/>
                      <a:gd name="connsiteY14" fmla="*/ 726144 h 731520"/>
                      <a:gd name="connsiteX15" fmla="*/ 1684420 w 1684420"/>
                      <a:gd name="connsiteY15" fmla="*/ 731520 h 731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684420" h="731520" extrusionOk="0">
                        <a:moveTo>
                          <a:pt x="0" y="728832"/>
                        </a:moveTo>
                        <a:cubicBezTo>
                          <a:pt x="91648" y="721932"/>
                          <a:pt x="189507" y="721204"/>
                          <a:pt x="261633" y="696575"/>
                        </a:cubicBezTo>
                        <a:cubicBezTo>
                          <a:pt x="341585" y="674975"/>
                          <a:pt x="363473" y="636329"/>
                          <a:pt x="418613" y="586366"/>
                        </a:cubicBezTo>
                        <a:cubicBezTo>
                          <a:pt x="457728" y="545077"/>
                          <a:pt x="507781" y="473960"/>
                          <a:pt x="548183" y="398203"/>
                        </a:cubicBezTo>
                        <a:cubicBezTo>
                          <a:pt x="581996" y="332182"/>
                          <a:pt x="624304" y="261608"/>
                          <a:pt x="647853" y="204664"/>
                        </a:cubicBezTo>
                        <a:cubicBezTo>
                          <a:pt x="679555" y="151418"/>
                          <a:pt x="713108" y="104896"/>
                          <a:pt x="735064" y="78327"/>
                        </a:cubicBezTo>
                        <a:cubicBezTo>
                          <a:pt x="755665" y="45921"/>
                          <a:pt x="774909" y="28001"/>
                          <a:pt x="794866" y="13814"/>
                        </a:cubicBezTo>
                        <a:cubicBezTo>
                          <a:pt x="813536" y="654"/>
                          <a:pt x="827019" y="-637"/>
                          <a:pt x="847193" y="374"/>
                        </a:cubicBezTo>
                        <a:cubicBezTo>
                          <a:pt x="868928" y="2726"/>
                          <a:pt x="897312" y="7861"/>
                          <a:pt x="914470" y="21878"/>
                        </a:cubicBezTo>
                        <a:cubicBezTo>
                          <a:pt x="930469" y="35958"/>
                          <a:pt x="949605" y="60857"/>
                          <a:pt x="969289" y="89079"/>
                        </a:cubicBezTo>
                        <a:cubicBezTo>
                          <a:pt x="993987" y="122926"/>
                          <a:pt x="1016281" y="151839"/>
                          <a:pt x="1049024" y="204664"/>
                        </a:cubicBezTo>
                        <a:cubicBezTo>
                          <a:pt x="1089600" y="273781"/>
                          <a:pt x="1134404" y="378722"/>
                          <a:pt x="1168628" y="435835"/>
                        </a:cubicBezTo>
                        <a:cubicBezTo>
                          <a:pt x="1213407" y="502541"/>
                          <a:pt x="1262816" y="561919"/>
                          <a:pt x="1308166" y="613246"/>
                        </a:cubicBezTo>
                        <a:cubicBezTo>
                          <a:pt x="1348437" y="658244"/>
                          <a:pt x="1407006" y="679874"/>
                          <a:pt x="1450196" y="699263"/>
                        </a:cubicBezTo>
                        <a:cubicBezTo>
                          <a:pt x="1489249" y="717844"/>
                          <a:pt x="1521112" y="716333"/>
                          <a:pt x="1562324" y="726144"/>
                        </a:cubicBezTo>
                        <a:cubicBezTo>
                          <a:pt x="1601804" y="725535"/>
                          <a:pt x="1639686" y="733391"/>
                          <a:pt x="1684420" y="73152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8420A70C-5489-34EE-776E-866DFC3B4962}"/>
              </a:ext>
            </a:extLst>
          </p:cNvPr>
          <p:cNvCxnSpPr>
            <a:cxnSpLocks/>
          </p:cNvCxnSpPr>
          <p:nvPr/>
        </p:nvCxnSpPr>
        <p:spPr>
          <a:xfrm flipV="1">
            <a:off x="1646205" y="1742173"/>
            <a:ext cx="0" cy="1475864"/>
          </a:xfrm>
          <a:prstGeom prst="straightConnector1">
            <a:avLst/>
          </a:prstGeom>
          <a:ln w="508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60115F87-CDC1-AF0D-3E03-6DB9F257D68C}"/>
              </a:ext>
            </a:extLst>
          </p:cNvPr>
          <p:cNvCxnSpPr>
            <a:cxnSpLocks/>
          </p:cNvCxnSpPr>
          <p:nvPr/>
        </p:nvCxnSpPr>
        <p:spPr>
          <a:xfrm flipH="1">
            <a:off x="462013" y="3231614"/>
            <a:ext cx="1184192" cy="0"/>
          </a:xfrm>
          <a:prstGeom prst="straightConnector1">
            <a:avLst/>
          </a:prstGeom>
          <a:ln w="508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D48B357-0137-97CA-F943-F4A8489B338E}"/>
              </a:ext>
            </a:extLst>
          </p:cNvPr>
          <p:cNvCxnSpPr>
            <a:cxnSpLocks/>
          </p:cNvCxnSpPr>
          <p:nvPr/>
        </p:nvCxnSpPr>
        <p:spPr>
          <a:xfrm flipV="1">
            <a:off x="1642877" y="4178788"/>
            <a:ext cx="0" cy="1768251"/>
          </a:xfrm>
          <a:prstGeom prst="straightConnector1">
            <a:avLst/>
          </a:prstGeom>
          <a:ln w="508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414F31DF-4106-96C2-22B1-B98DC66353AE}"/>
              </a:ext>
            </a:extLst>
          </p:cNvPr>
          <p:cNvCxnSpPr/>
          <p:nvPr/>
        </p:nvCxnSpPr>
        <p:spPr>
          <a:xfrm>
            <a:off x="1640432" y="2690985"/>
            <a:ext cx="28722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44FC94A7-D3B2-2CCC-FA8E-AC3D15AAE60E}"/>
              </a:ext>
            </a:extLst>
          </p:cNvPr>
          <p:cNvCxnSpPr/>
          <p:nvPr/>
        </p:nvCxnSpPr>
        <p:spPr>
          <a:xfrm>
            <a:off x="1640432" y="4976903"/>
            <a:ext cx="28722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5F29947D-BA5B-E5B1-684B-C95A1ABF4A7C}"/>
              </a:ext>
            </a:extLst>
          </p:cNvPr>
          <p:cNvCxnSpPr/>
          <p:nvPr/>
        </p:nvCxnSpPr>
        <p:spPr>
          <a:xfrm>
            <a:off x="1640432" y="5668229"/>
            <a:ext cx="28722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9FA73974-BA7C-0004-7129-C92E52A29971}"/>
              </a:ext>
            </a:extLst>
          </p:cNvPr>
          <p:cNvSpPr txBox="1"/>
          <p:nvPr/>
        </p:nvSpPr>
        <p:spPr>
          <a:xfrm>
            <a:off x="1946995" y="246774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319CA96B-7E87-707E-5CE6-2EF52B672807}"/>
              </a:ext>
            </a:extLst>
          </p:cNvPr>
          <p:cNvSpPr txBox="1"/>
          <p:nvPr/>
        </p:nvSpPr>
        <p:spPr>
          <a:xfrm>
            <a:off x="1992686" y="4747266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2x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14AA0D1-B4F4-ED76-9109-E65D75096043}"/>
              </a:ext>
            </a:extLst>
          </p:cNvPr>
          <p:cNvSpPr txBox="1"/>
          <p:nvPr/>
        </p:nvSpPr>
        <p:spPr>
          <a:xfrm>
            <a:off x="2038377" y="5457466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DC9EE7-725D-2B95-13CD-32DEB6F0B45A}"/>
              </a:ext>
            </a:extLst>
          </p:cNvPr>
          <p:cNvSpPr txBox="1"/>
          <p:nvPr/>
        </p:nvSpPr>
        <p:spPr>
          <a:xfrm rot="16200000">
            <a:off x="1148991" y="1833942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dose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750F915-C828-F5F7-3858-EEF3C2C75769}"/>
              </a:ext>
            </a:extLst>
          </p:cNvPr>
          <p:cNvSpPr txBox="1"/>
          <p:nvPr/>
        </p:nvSpPr>
        <p:spPr>
          <a:xfrm>
            <a:off x="664296" y="3260776"/>
            <a:ext cx="857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frequency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189C5DA3-4D14-CE17-5483-BBB549388D1F}"/>
              </a:ext>
            </a:extLst>
          </p:cNvPr>
          <p:cNvSpPr txBox="1"/>
          <p:nvPr/>
        </p:nvSpPr>
        <p:spPr>
          <a:xfrm rot="16200000">
            <a:off x="1153425" y="4354858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dose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426B86FD-C489-5B96-FF32-FDEAA359C9B2}"/>
              </a:ext>
            </a:extLst>
          </p:cNvPr>
          <p:cNvSpPr txBox="1"/>
          <p:nvPr/>
        </p:nvSpPr>
        <p:spPr>
          <a:xfrm>
            <a:off x="668730" y="5781692"/>
            <a:ext cx="857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frequency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78E947E-8C5C-4B0E-1832-2FCB57FDCE76}"/>
              </a:ext>
            </a:extLst>
          </p:cNvPr>
          <p:cNvSpPr txBox="1"/>
          <p:nvPr/>
        </p:nvSpPr>
        <p:spPr>
          <a:xfrm>
            <a:off x="266605" y="1218176"/>
            <a:ext cx="193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Dose Variance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FA2BC39B-A63E-1FB8-750F-4778343046DB}"/>
                  </a:ext>
                </a:extLst>
              </p:cNvPr>
              <p:cNvSpPr txBox="1"/>
              <p:nvPr/>
            </p:nvSpPr>
            <p:spPr>
              <a:xfrm>
                <a:off x="8450214" y="5273318"/>
                <a:ext cx="25244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-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σ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           </m:t>
                    </m:r>
                    <m:acc>
                      <m:accPr>
                        <m:chr m:val="̅"/>
                        <m:ctrlP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+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σ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FA2BC39B-A63E-1FB8-750F-477834304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0214" y="5273318"/>
                <a:ext cx="2524474" cy="338554"/>
              </a:xfrm>
              <a:prstGeom prst="rect">
                <a:avLst/>
              </a:prstGeom>
              <a:blipFill>
                <a:blip r:embed="rId5"/>
                <a:stretch>
                  <a:fillRect t="-7143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1" name="TextBox 160">
            <a:extLst>
              <a:ext uri="{FF2B5EF4-FFF2-40B4-BE49-F238E27FC236}">
                <a16:creationId xmlns:a16="http://schemas.microsoft.com/office/drawing/2014/main" id="{436ABFDA-A333-5AA9-574B-7E49EF011C30}"/>
              </a:ext>
            </a:extLst>
          </p:cNvPr>
          <p:cNvSpPr txBox="1"/>
          <p:nvPr/>
        </p:nvSpPr>
        <p:spPr>
          <a:xfrm>
            <a:off x="8272992" y="6075825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“decreasing marginal returns”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3">
                <a:extLst>
                  <a:ext uri="{FF2B5EF4-FFF2-40B4-BE49-F238E27FC236}">
                    <a16:creationId xmlns:a16="http://schemas.microsoft.com/office/drawing/2014/main" id="{60B1B1A3-A6CF-DDEE-3FB7-CE61EBD838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0350" y="117475"/>
                <a:ext cx="9271705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en-US" altLang="en-US" sz="32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Adobe Caslon Pro" panose="0205050205050A020403" pitchFamily="18" charset="0"/>
                    <a:cs typeface="Arial" panose="020B0604020202020204" pitchFamily="34" charset="0"/>
                  </a:rPr>
                  <a:t>Dose schedules</a:t>
                </a:r>
                <a:r>
                  <a:rPr lang="en-US" altLang="en-US" sz="3200" dirty="0">
                    <a:solidFill>
                      <a:schemeClr val="bg1"/>
                    </a:solidFill>
                    <a:latin typeface="Arial" panose="020B0604020202020204" pitchFamily="34" charset="0"/>
                    <a:ea typeface="Adobe Caslon Pro" panose="0205050205050A020403" pitchFamily="18" charset="0"/>
                    <a:cs typeface="Arial" panose="020B0604020202020204" pitchFamily="34" charset="0"/>
                  </a:rPr>
                  <a:t>: dose mean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alt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en-US" sz="3200" dirty="0">
                    <a:solidFill>
                      <a:schemeClr val="bg1"/>
                    </a:solidFill>
                    <a:latin typeface="Arial" panose="020B0604020202020204" pitchFamily="34" charset="0"/>
                    <a:ea typeface="Adobe Caslon Pro" panose="0205050205050A020403" pitchFamily="18" charset="0"/>
                    <a:cs typeface="Arial" panose="020B0604020202020204" pitchFamily="34" charset="0"/>
                  </a:rPr>
                  <a:t>) and variance (</a:t>
                </a:r>
                <a:r>
                  <a:rPr lang="en-US" altLang="en-US" sz="3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Adobe Caslon Pro" panose="0205050205050A020403" pitchFamily="18" charset="0"/>
                    <a:cs typeface="Arial" panose="020B0604020202020204" pitchFamily="34" charset="0"/>
                  </a:rPr>
                  <a:t>σ</a:t>
                </a:r>
                <a:r>
                  <a:rPr lang="en-US" altLang="en-US" sz="3200" dirty="0">
                    <a:solidFill>
                      <a:schemeClr val="bg1"/>
                    </a:solidFill>
                    <a:latin typeface="Arial" panose="020B0604020202020204" pitchFamily="34" charset="0"/>
                    <a:ea typeface="Adobe Caslon Pro" panose="0205050205050A020403" pitchFamily="18" charset="0"/>
                    <a:cs typeface="Arial" panose="020B0604020202020204" pitchFamily="34" charset="0"/>
                  </a:rPr>
                  <a:t>)</a:t>
                </a:r>
                <a:endParaRPr lang="en-US" altLang="en-US" sz="3200" b="1" u="sng" dirty="0">
                  <a:solidFill>
                    <a:schemeClr val="bg1"/>
                  </a:solidFill>
                  <a:latin typeface="Arial" panose="020B0604020202020204" pitchFamily="34" charset="0"/>
                  <a:ea typeface="Adobe Caslon Pro" panose="0205050205050A020403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2" name="TextBox 13">
                <a:extLst>
                  <a:ext uri="{FF2B5EF4-FFF2-40B4-BE49-F238E27FC236}">
                    <a16:creationId xmlns:a16="http://schemas.microsoft.com/office/drawing/2014/main" id="{60B1B1A3-A6CF-DDEE-3FB7-CE61EBD83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0350" y="117475"/>
                <a:ext cx="9271705" cy="584775"/>
              </a:xfrm>
              <a:prstGeom prst="rect">
                <a:avLst/>
              </a:prstGeom>
              <a:blipFill>
                <a:blip r:embed="rId6"/>
                <a:stretch>
                  <a:fillRect l="-1642" t="-14894" r="-684" b="-3191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32CB65A-6BDF-612C-67C0-0AE781B604FD}"/>
              </a:ext>
            </a:extLst>
          </p:cNvPr>
          <p:cNvSpPr txBox="1"/>
          <p:nvPr/>
        </p:nvSpPr>
        <p:spPr>
          <a:xfrm>
            <a:off x="8379717" y="1216140"/>
            <a:ext cx="2111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Dose Response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99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80A949AB-6230-8D4B-845F-D3F02C1FBF00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10EDA07-0106-BA42-8AD9-495578B3DA9E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pic>
        <p:nvPicPr>
          <p:cNvPr id="118" name="droppedImage.pdf">
            <a:extLst>
              <a:ext uri="{FF2B5EF4-FFF2-40B4-BE49-F238E27FC236}">
                <a16:creationId xmlns:a16="http://schemas.microsoft.com/office/drawing/2014/main" id="{B7D781CB-8ED3-064C-AFA8-57A3D0E98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7670137-7265-011E-EB7F-4830EDCA9AB0}"/>
              </a:ext>
            </a:extLst>
          </p:cNvPr>
          <p:cNvCxnSpPr>
            <a:cxnSpLocks/>
          </p:cNvCxnSpPr>
          <p:nvPr/>
        </p:nvCxnSpPr>
        <p:spPr>
          <a:xfrm flipH="1">
            <a:off x="458685" y="5668229"/>
            <a:ext cx="1184192" cy="0"/>
          </a:xfrm>
          <a:prstGeom prst="straightConnector1">
            <a:avLst/>
          </a:prstGeom>
          <a:ln w="508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 73">
            <a:extLst>
              <a:ext uri="{FF2B5EF4-FFF2-40B4-BE49-F238E27FC236}">
                <a16:creationId xmlns:a16="http://schemas.microsoft.com/office/drawing/2014/main" id="{B33579BD-720E-BEFE-3C36-F6AC3677DD46}"/>
              </a:ext>
            </a:extLst>
          </p:cNvPr>
          <p:cNvSpPr/>
          <p:nvPr/>
        </p:nvSpPr>
        <p:spPr>
          <a:xfrm rot="16200000">
            <a:off x="994085" y="4579286"/>
            <a:ext cx="497459" cy="795235"/>
          </a:xfrm>
          <a:custGeom>
            <a:avLst/>
            <a:gdLst>
              <a:gd name="connsiteX0" fmla="*/ 0 w 6506677"/>
              <a:gd name="connsiteY0" fmla="*/ 2609786 h 2619411"/>
              <a:gd name="connsiteX1" fmla="*/ 1010652 w 6506677"/>
              <a:gd name="connsiteY1" fmla="*/ 2494283 h 2619411"/>
              <a:gd name="connsiteX2" fmla="*/ 1617044 w 6506677"/>
              <a:gd name="connsiteY2" fmla="*/ 2099647 h 2619411"/>
              <a:gd name="connsiteX3" fmla="*/ 2117557 w 6506677"/>
              <a:gd name="connsiteY3" fmla="*/ 1425879 h 2619411"/>
              <a:gd name="connsiteX4" fmla="*/ 2502568 w 6506677"/>
              <a:gd name="connsiteY4" fmla="*/ 732860 h 2619411"/>
              <a:gd name="connsiteX5" fmla="*/ 2839452 w 6506677"/>
              <a:gd name="connsiteY5" fmla="*/ 280472 h 2619411"/>
              <a:gd name="connsiteX6" fmla="*/ 3070458 w 6506677"/>
              <a:gd name="connsiteY6" fmla="*/ 49466 h 2619411"/>
              <a:gd name="connsiteX7" fmla="*/ 3272589 w 6506677"/>
              <a:gd name="connsiteY7" fmla="*/ 1340 h 2619411"/>
              <a:gd name="connsiteX8" fmla="*/ 3532471 w 6506677"/>
              <a:gd name="connsiteY8" fmla="*/ 78342 h 2619411"/>
              <a:gd name="connsiteX9" fmla="*/ 3744227 w 6506677"/>
              <a:gd name="connsiteY9" fmla="*/ 318973 h 2619411"/>
              <a:gd name="connsiteX10" fmla="*/ 4052235 w 6506677"/>
              <a:gd name="connsiteY10" fmla="*/ 732860 h 2619411"/>
              <a:gd name="connsiteX11" fmla="*/ 4514248 w 6506677"/>
              <a:gd name="connsiteY11" fmla="*/ 1560632 h 2619411"/>
              <a:gd name="connsiteX12" fmla="*/ 5053263 w 6506677"/>
              <a:gd name="connsiteY12" fmla="*/ 2195900 h 2619411"/>
              <a:gd name="connsiteX13" fmla="*/ 5601903 w 6506677"/>
              <a:gd name="connsiteY13" fmla="*/ 2503908 h 2619411"/>
              <a:gd name="connsiteX14" fmla="*/ 6035040 w 6506677"/>
              <a:gd name="connsiteY14" fmla="*/ 2600161 h 2619411"/>
              <a:gd name="connsiteX15" fmla="*/ 6506677 w 6506677"/>
              <a:gd name="connsiteY15" fmla="*/ 2619411 h 2619411"/>
              <a:gd name="connsiteX0" fmla="*/ 0 w 6544195"/>
              <a:gd name="connsiteY0" fmla="*/ 2609786 h 2621117"/>
              <a:gd name="connsiteX1" fmla="*/ 1010652 w 6544195"/>
              <a:gd name="connsiteY1" fmla="*/ 2494283 h 2621117"/>
              <a:gd name="connsiteX2" fmla="*/ 1617044 w 6544195"/>
              <a:gd name="connsiteY2" fmla="*/ 2099647 h 2621117"/>
              <a:gd name="connsiteX3" fmla="*/ 2117557 w 6544195"/>
              <a:gd name="connsiteY3" fmla="*/ 1425879 h 2621117"/>
              <a:gd name="connsiteX4" fmla="*/ 2502568 w 6544195"/>
              <a:gd name="connsiteY4" fmla="*/ 732860 h 2621117"/>
              <a:gd name="connsiteX5" fmla="*/ 2839452 w 6544195"/>
              <a:gd name="connsiteY5" fmla="*/ 280472 h 2621117"/>
              <a:gd name="connsiteX6" fmla="*/ 3070458 w 6544195"/>
              <a:gd name="connsiteY6" fmla="*/ 49466 h 2621117"/>
              <a:gd name="connsiteX7" fmla="*/ 3272589 w 6544195"/>
              <a:gd name="connsiteY7" fmla="*/ 1340 h 2621117"/>
              <a:gd name="connsiteX8" fmla="*/ 3532471 w 6544195"/>
              <a:gd name="connsiteY8" fmla="*/ 78342 h 2621117"/>
              <a:gd name="connsiteX9" fmla="*/ 3744227 w 6544195"/>
              <a:gd name="connsiteY9" fmla="*/ 318973 h 2621117"/>
              <a:gd name="connsiteX10" fmla="*/ 4052235 w 6544195"/>
              <a:gd name="connsiteY10" fmla="*/ 732860 h 2621117"/>
              <a:gd name="connsiteX11" fmla="*/ 4514248 w 6544195"/>
              <a:gd name="connsiteY11" fmla="*/ 1560632 h 2621117"/>
              <a:gd name="connsiteX12" fmla="*/ 5053263 w 6544195"/>
              <a:gd name="connsiteY12" fmla="*/ 2195900 h 2621117"/>
              <a:gd name="connsiteX13" fmla="*/ 5601903 w 6544195"/>
              <a:gd name="connsiteY13" fmla="*/ 2503908 h 2621117"/>
              <a:gd name="connsiteX14" fmla="*/ 6035040 w 6544195"/>
              <a:gd name="connsiteY14" fmla="*/ 2600161 h 2621117"/>
              <a:gd name="connsiteX15" fmla="*/ 6506677 w 6544195"/>
              <a:gd name="connsiteY15" fmla="*/ 2619411 h 2621117"/>
              <a:gd name="connsiteX16" fmla="*/ 6515311 w 6544195"/>
              <a:gd name="connsiteY16" fmla="*/ 2620289 h 2621117"/>
              <a:gd name="connsiteX0" fmla="*/ 0 w 8131680"/>
              <a:gd name="connsiteY0" fmla="*/ 2609786 h 2621117"/>
              <a:gd name="connsiteX1" fmla="*/ 1010652 w 8131680"/>
              <a:gd name="connsiteY1" fmla="*/ 2494283 h 2621117"/>
              <a:gd name="connsiteX2" fmla="*/ 1617044 w 8131680"/>
              <a:gd name="connsiteY2" fmla="*/ 2099647 h 2621117"/>
              <a:gd name="connsiteX3" fmla="*/ 2117557 w 8131680"/>
              <a:gd name="connsiteY3" fmla="*/ 1425879 h 2621117"/>
              <a:gd name="connsiteX4" fmla="*/ 2502568 w 8131680"/>
              <a:gd name="connsiteY4" fmla="*/ 732860 h 2621117"/>
              <a:gd name="connsiteX5" fmla="*/ 2839452 w 8131680"/>
              <a:gd name="connsiteY5" fmla="*/ 280472 h 2621117"/>
              <a:gd name="connsiteX6" fmla="*/ 3070458 w 8131680"/>
              <a:gd name="connsiteY6" fmla="*/ 49466 h 2621117"/>
              <a:gd name="connsiteX7" fmla="*/ 3272589 w 8131680"/>
              <a:gd name="connsiteY7" fmla="*/ 1340 h 2621117"/>
              <a:gd name="connsiteX8" fmla="*/ 3532471 w 8131680"/>
              <a:gd name="connsiteY8" fmla="*/ 78342 h 2621117"/>
              <a:gd name="connsiteX9" fmla="*/ 3744227 w 8131680"/>
              <a:gd name="connsiteY9" fmla="*/ 318973 h 2621117"/>
              <a:gd name="connsiteX10" fmla="*/ 4052235 w 8131680"/>
              <a:gd name="connsiteY10" fmla="*/ 732860 h 2621117"/>
              <a:gd name="connsiteX11" fmla="*/ 4514248 w 8131680"/>
              <a:gd name="connsiteY11" fmla="*/ 1560632 h 2621117"/>
              <a:gd name="connsiteX12" fmla="*/ 5053263 w 8131680"/>
              <a:gd name="connsiteY12" fmla="*/ 2195900 h 2621117"/>
              <a:gd name="connsiteX13" fmla="*/ 5601903 w 8131680"/>
              <a:gd name="connsiteY13" fmla="*/ 2503908 h 2621117"/>
              <a:gd name="connsiteX14" fmla="*/ 6035040 w 8131680"/>
              <a:gd name="connsiteY14" fmla="*/ 2600161 h 2621117"/>
              <a:gd name="connsiteX15" fmla="*/ 6506677 w 8131680"/>
              <a:gd name="connsiteY15" fmla="*/ 2619411 h 2621117"/>
              <a:gd name="connsiteX16" fmla="*/ 8131680 w 8131680"/>
              <a:gd name="connsiteY16" fmla="*/ 2620289 h 2621117"/>
              <a:gd name="connsiteX0" fmla="*/ 0 w 8131680"/>
              <a:gd name="connsiteY0" fmla="*/ 2609786 h 2621117"/>
              <a:gd name="connsiteX1" fmla="*/ 153282 w 8131680"/>
              <a:gd name="connsiteY1" fmla="*/ 2603691 h 2621117"/>
              <a:gd name="connsiteX2" fmla="*/ 1010652 w 8131680"/>
              <a:gd name="connsiteY2" fmla="*/ 2494283 h 2621117"/>
              <a:gd name="connsiteX3" fmla="*/ 1617044 w 8131680"/>
              <a:gd name="connsiteY3" fmla="*/ 2099647 h 2621117"/>
              <a:gd name="connsiteX4" fmla="*/ 2117557 w 8131680"/>
              <a:gd name="connsiteY4" fmla="*/ 1425879 h 2621117"/>
              <a:gd name="connsiteX5" fmla="*/ 2502568 w 8131680"/>
              <a:gd name="connsiteY5" fmla="*/ 732860 h 2621117"/>
              <a:gd name="connsiteX6" fmla="*/ 2839452 w 8131680"/>
              <a:gd name="connsiteY6" fmla="*/ 280472 h 2621117"/>
              <a:gd name="connsiteX7" fmla="*/ 3070458 w 8131680"/>
              <a:gd name="connsiteY7" fmla="*/ 49466 h 2621117"/>
              <a:gd name="connsiteX8" fmla="*/ 3272589 w 8131680"/>
              <a:gd name="connsiteY8" fmla="*/ 1340 h 2621117"/>
              <a:gd name="connsiteX9" fmla="*/ 3532471 w 8131680"/>
              <a:gd name="connsiteY9" fmla="*/ 78342 h 2621117"/>
              <a:gd name="connsiteX10" fmla="*/ 3744227 w 8131680"/>
              <a:gd name="connsiteY10" fmla="*/ 318973 h 2621117"/>
              <a:gd name="connsiteX11" fmla="*/ 4052235 w 8131680"/>
              <a:gd name="connsiteY11" fmla="*/ 732860 h 2621117"/>
              <a:gd name="connsiteX12" fmla="*/ 4514248 w 8131680"/>
              <a:gd name="connsiteY12" fmla="*/ 1560632 h 2621117"/>
              <a:gd name="connsiteX13" fmla="*/ 5053263 w 8131680"/>
              <a:gd name="connsiteY13" fmla="*/ 2195900 h 2621117"/>
              <a:gd name="connsiteX14" fmla="*/ 5601903 w 8131680"/>
              <a:gd name="connsiteY14" fmla="*/ 2503908 h 2621117"/>
              <a:gd name="connsiteX15" fmla="*/ 6035040 w 8131680"/>
              <a:gd name="connsiteY15" fmla="*/ 2600161 h 2621117"/>
              <a:gd name="connsiteX16" fmla="*/ 6506677 w 8131680"/>
              <a:gd name="connsiteY16" fmla="*/ 2619411 h 2621117"/>
              <a:gd name="connsiteX17" fmla="*/ 8131680 w 8131680"/>
              <a:gd name="connsiteY17" fmla="*/ 2620289 h 2621117"/>
              <a:gd name="connsiteX0" fmla="*/ 0 w 9618739"/>
              <a:gd name="connsiteY0" fmla="*/ 2609786 h 2621117"/>
              <a:gd name="connsiteX1" fmla="*/ 1640341 w 9618739"/>
              <a:gd name="connsiteY1" fmla="*/ 2603691 h 2621117"/>
              <a:gd name="connsiteX2" fmla="*/ 2497711 w 9618739"/>
              <a:gd name="connsiteY2" fmla="*/ 2494283 h 2621117"/>
              <a:gd name="connsiteX3" fmla="*/ 3104103 w 9618739"/>
              <a:gd name="connsiteY3" fmla="*/ 2099647 h 2621117"/>
              <a:gd name="connsiteX4" fmla="*/ 3604616 w 9618739"/>
              <a:gd name="connsiteY4" fmla="*/ 1425879 h 2621117"/>
              <a:gd name="connsiteX5" fmla="*/ 3989627 w 9618739"/>
              <a:gd name="connsiteY5" fmla="*/ 732860 h 2621117"/>
              <a:gd name="connsiteX6" fmla="*/ 4326511 w 9618739"/>
              <a:gd name="connsiteY6" fmla="*/ 280472 h 2621117"/>
              <a:gd name="connsiteX7" fmla="*/ 4557517 w 9618739"/>
              <a:gd name="connsiteY7" fmla="*/ 49466 h 2621117"/>
              <a:gd name="connsiteX8" fmla="*/ 4759648 w 9618739"/>
              <a:gd name="connsiteY8" fmla="*/ 1340 h 2621117"/>
              <a:gd name="connsiteX9" fmla="*/ 5019530 w 9618739"/>
              <a:gd name="connsiteY9" fmla="*/ 78342 h 2621117"/>
              <a:gd name="connsiteX10" fmla="*/ 5231286 w 9618739"/>
              <a:gd name="connsiteY10" fmla="*/ 318973 h 2621117"/>
              <a:gd name="connsiteX11" fmla="*/ 5539294 w 9618739"/>
              <a:gd name="connsiteY11" fmla="*/ 732860 h 2621117"/>
              <a:gd name="connsiteX12" fmla="*/ 6001307 w 9618739"/>
              <a:gd name="connsiteY12" fmla="*/ 1560632 h 2621117"/>
              <a:gd name="connsiteX13" fmla="*/ 6540322 w 9618739"/>
              <a:gd name="connsiteY13" fmla="*/ 2195900 h 2621117"/>
              <a:gd name="connsiteX14" fmla="*/ 7088962 w 9618739"/>
              <a:gd name="connsiteY14" fmla="*/ 2503908 h 2621117"/>
              <a:gd name="connsiteX15" fmla="*/ 7522099 w 9618739"/>
              <a:gd name="connsiteY15" fmla="*/ 2600161 h 2621117"/>
              <a:gd name="connsiteX16" fmla="*/ 7993736 w 9618739"/>
              <a:gd name="connsiteY16" fmla="*/ 2619411 h 2621117"/>
              <a:gd name="connsiteX17" fmla="*/ 9618739 w 9618739"/>
              <a:gd name="connsiteY17" fmla="*/ 2620289 h 2621117"/>
              <a:gd name="connsiteX0" fmla="*/ 0 w 9618739"/>
              <a:gd name="connsiteY0" fmla="*/ 2609599 h 2620930"/>
              <a:gd name="connsiteX1" fmla="*/ 1640341 w 9618739"/>
              <a:gd name="connsiteY1" fmla="*/ 2603504 h 2620930"/>
              <a:gd name="connsiteX2" fmla="*/ 2497711 w 9618739"/>
              <a:gd name="connsiteY2" fmla="*/ 2494096 h 2620930"/>
              <a:gd name="connsiteX3" fmla="*/ 3104103 w 9618739"/>
              <a:gd name="connsiteY3" fmla="*/ 2099460 h 2620930"/>
              <a:gd name="connsiteX4" fmla="*/ 3604616 w 9618739"/>
              <a:gd name="connsiteY4" fmla="*/ 1425692 h 2620930"/>
              <a:gd name="connsiteX5" fmla="*/ 3989627 w 9618739"/>
              <a:gd name="connsiteY5" fmla="*/ 732673 h 2620930"/>
              <a:gd name="connsiteX6" fmla="*/ 4261857 w 9618739"/>
              <a:gd name="connsiteY6" fmla="*/ 263690 h 2620930"/>
              <a:gd name="connsiteX7" fmla="*/ 4557517 w 9618739"/>
              <a:gd name="connsiteY7" fmla="*/ 49279 h 2620930"/>
              <a:gd name="connsiteX8" fmla="*/ 4759648 w 9618739"/>
              <a:gd name="connsiteY8" fmla="*/ 1153 h 2620930"/>
              <a:gd name="connsiteX9" fmla="*/ 5019530 w 9618739"/>
              <a:gd name="connsiteY9" fmla="*/ 78155 h 2620930"/>
              <a:gd name="connsiteX10" fmla="*/ 5231286 w 9618739"/>
              <a:gd name="connsiteY10" fmla="*/ 318786 h 2620930"/>
              <a:gd name="connsiteX11" fmla="*/ 5539294 w 9618739"/>
              <a:gd name="connsiteY11" fmla="*/ 732673 h 2620930"/>
              <a:gd name="connsiteX12" fmla="*/ 6001307 w 9618739"/>
              <a:gd name="connsiteY12" fmla="*/ 1560445 h 2620930"/>
              <a:gd name="connsiteX13" fmla="*/ 6540322 w 9618739"/>
              <a:gd name="connsiteY13" fmla="*/ 2195713 h 2620930"/>
              <a:gd name="connsiteX14" fmla="*/ 7088962 w 9618739"/>
              <a:gd name="connsiteY14" fmla="*/ 2503721 h 2620930"/>
              <a:gd name="connsiteX15" fmla="*/ 7522099 w 9618739"/>
              <a:gd name="connsiteY15" fmla="*/ 2599974 h 2620930"/>
              <a:gd name="connsiteX16" fmla="*/ 7993736 w 9618739"/>
              <a:gd name="connsiteY16" fmla="*/ 2619224 h 2620930"/>
              <a:gd name="connsiteX17" fmla="*/ 9618739 w 9618739"/>
              <a:gd name="connsiteY17" fmla="*/ 2620102 h 2620930"/>
              <a:gd name="connsiteX0" fmla="*/ 0 w 9618739"/>
              <a:gd name="connsiteY0" fmla="*/ 2609599 h 2620930"/>
              <a:gd name="connsiteX1" fmla="*/ 1640341 w 9618739"/>
              <a:gd name="connsiteY1" fmla="*/ 2603504 h 2620930"/>
              <a:gd name="connsiteX2" fmla="*/ 2497711 w 9618739"/>
              <a:gd name="connsiteY2" fmla="*/ 2494096 h 2620930"/>
              <a:gd name="connsiteX3" fmla="*/ 3104103 w 9618739"/>
              <a:gd name="connsiteY3" fmla="*/ 2099460 h 2620930"/>
              <a:gd name="connsiteX4" fmla="*/ 3604616 w 9618739"/>
              <a:gd name="connsiteY4" fmla="*/ 1425692 h 2620930"/>
              <a:gd name="connsiteX5" fmla="*/ 3989627 w 9618739"/>
              <a:gd name="connsiteY5" fmla="*/ 732673 h 2620930"/>
              <a:gd name="connsiteX6" fmla="*/ 4261857 w 9618739"/>
              <a:gd name="connsiteY6" fmla="*/ 263690 h 2620930"/>
              <a:gd name="connsiteX7" fmla="*/ 4557517 w 9618739"/>
              <a:gd name="connsiteY7" fmla="*/ 49279 h 2620930"/>
              <a:gd name="connsiteX8" fmla="*/ 4759648 w 9618739"/>
              <a:gd name="connsiteY8" fmla="*/ 1153 h 2620930"/>
              <a:gd name="connsiteX9" fmla="*/ 5019530 w 9618739"/>
              <a:gd name="connsiteY9" fmla="*/ 78155 h 2620930"/>
              <a:gd name="connsiteX10" fmla="*/ 5295941 w 9618739"/>
              <a:gd name="connsiteY10" fmla="*/ 327085 h 2620930"/>
              <a:gd name="connsiteX11" fmla="*/ 5539294 w 9618739"/>
              <a:gd name="connsiteY11" fmla="*/ 732673 h 2620930"/>
              <a:gd name="connsiteX12" fmla="*/ 6001307 w 9618739"/>
              <a:gd name="connsiteY12" fmla="*/ 1560445 h 2620930"/>
              <a:gd name="connsiteX13" fmla="*/ 6540322 w 9618739"/>
              <a:gd name="connsiteY13" fmla="*/ 2195713 h 2620930"/>
              <a:gd name="connsiteX14" fmla="*/ 7088962 w 9618739"/>
              <a:gd name="connsiteY14" fmla="*/ 2503721 h 2620930"/>
              <a:gd name="connsiteX15" fmla="*/ 7522099 w 9618739"/>
              <a:gd name="connsiteY15" fmla="*/ 2599974 h 2620930"/>
              <a:gd name="connsiteX16" fmla="*/ 7993736 w 9618739"/>
              <a:gd name="connsiteY16" fmla="*/ 2619224 h 2620930"/>
              <a:gd name="connsiteX17" fmla="*/ 9618739 w 9618739"/>
              <a:gd name="connsiteY17" fmla="*/ 2620102 h 2620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618739" h="2620930">
                <a:moveTo>
                  <a:pt x="0" y="2609599"/>
                </a:moveTo>
                <a:cubicBezTo>
                  <a:pt x="25547" y="2608583"/>
                  <a:pt x="1471899" y="2622754"/>
                  <a:pt x="1640341" y="2603504"/>
                </a:cubicBezTo>
                <a:cubicBezTo>
                  <a:pt x="1808783" y="2584254"/>
                  <a:pt x="2253751" y="2578103"/>
                  <a:pt x="2497711" y="2494096"/>
                </a:cubicBezTo>
                <a:cubicBezTo>
                  <a:pt x="2741671" y="2410089"/>
                  <a:pt x="2919619" y="2277527"/>
                  <a:pt x="3104103" y="2099460"/>
                </a:cubicBezTo>
                <a:cubicBezTo>
                  <a:pt x="3288587" y="1921393"/>
                  <a:pt x="3457029" y="1653490"/>
                  <a:pt x="3604616" y="1425692"/>
                </a:cubicBezTo>
                <a:cubicBezTo>
                  <a:pt x="3752203" y="1197894"/>
                  <a:pt x="3880087" y="926340"/>
                  <a:pt x="3989627" y="732673"/>
                </a:cubicBezTo>
                <a:cubicBezTo>
                  <a:pt x="4099167" y="539006"/>
                  <a:pt x="4167209" y="377589"/>
                  <a:pt x="4261857" y="263690"/>
                </a:cubicBezTo>
                <a:cubicBezTo>
                  <a:pt x="4356505" y="149791"/>
                  <a:pt x="4474552" y="93035"/>
                  <a:pt x="4557517" y="49279"/>
                </a:cubicBezTo>
                <a:cubicBezTo>
                  <a:pt x="4640482" y="5523"/>
                  <a:pt x="4682646" y="-3660"/>
                  <a:pt x="4759648" y="1153"/>
                </a:cubicBezTo>
                <a:cubicBezTo>
                  <a:pt x="4836650" y="5966"/>
                  <a:pt x="4930148" y="23833"/>
                  <a:pt x="5019530" y="78155"/>
                </a:cubicBezTo>
                <a:cubicBezTo>
                  <a:pt x="5108912" y="132477"/>
                  <a:pt x="5209314" y="217999"/>
                  <a:pt x="5295941" y="327085"/>
                </a:cubicBezTo>
                <a:cubicBezTo>
                  <a:pt x="5382568" y="436171"/>
                  <a:pt x="5421733" y="527113"/>
                  <a:pt x="5539294" y="732673"/>
                </a:cubicBezTo>
                <a:cubicBezTo>
                  <a:pt x="5656855" y="938233"/>
                  <a:pt x="5834469" y="1316605"/>
                  <a:pt x="6001307" y="1560445"/>
                </a:cubicBezTo>
                <a:cubicBezTo>
                  <a:pt x="6168145" y="1804285"/>
                  <a:pt x="6359046" y="2038500"/>
                  <a:pt x="6540322" y="2195713"/>
                </a:cubicBezTo>
                <a:cubicBezTo>
                  <a:pt x="6721598" y="2352926"/>
                  <a:pt x="6925332" y="2436344"/>
                  <a:pt x="7088962" y="2503721"/>
                </a:cubicBezTo>
                <a:cubicBezTo>
                  <a:pt x="7252592" y="2571098"/>
                  <a:pt x="7371303" y="2580723"/>
                  <a:pt x="7522099" y="2599974"/>
                </a:cubicBezTo>
                <a:cubicBezTo>
                  <a:pt x="7672895" y="2619225"/>
                  <a:pt x="7833315" y="2619224"/>
                  <a:pt x="7993736" y="2619224"/>
                </a:cubicBezTo>
                <a:cubicBezTo>
                  <a:pt x="8073781" y="2622579"/>
                  <a:pt x="9616940" y="2619919"/>
                  <a:pt x="9618739" y="2620102"/>
                </a:cubicBezTo>
              </a:path>
            </a:pathLst>
          </a:custGeom>
          <a:solidFill>
            <a:srgbClr val="92D050"/>
          </a:solidFill>
          <a:ln w="38100" cap="rnd"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684420"/>
                      <a:gd name="connsiteY0" fmla="*/ 728832 h 731520"/>
                      <a:gd name="connsiteX1" fmla="*/ 261633 w 1684420"/>
                      <a:gd name="connsiteY1" fmla="*/ 696575 h 731520"/>
                      <a:gd name="connsiteX2" fmla="*/ 418613 w 1684420"/>
                      <a:gd name="connsiteY2" fmla="*/ 586366 h 731520"/>
                      <a:gd name="connsiteX3" fmla="*/ 548183 w 1684420"/>
                      <a:gd name="connsiteY3" fmla="*/ 398203 h 731520"/>
                      <a:gd name="connsiteX4" fmla="*/ 647853 w 1684420"/>
                      <a:gd name="connsiteY4" fmla="*/ 204664 h 731520"/>
                      <a:gd name="connsiteX5" fmla="*/ 735064 w 1684420"/>
                      <a:gd name="connsiteY5" fmla="*/ 78327 h 731520"/>
                      <a:gd name="connsiteX6" fmla="*/ 794866 w 1684420"/>
                      <a:gd name="connsiteY6" fmla="*/ 13814 h 731520"/>
                      <a:gd name="connsiteX7" fmla="*/ 847193 w 1684420"/>
                      <a:gd name="connsiteY7" fmla="*/ 374 h 731520"/>
                      <a:gd name="connsiteX8" fmla="*/ 914470 w 1684420"/>
                      <a:gd name="connsiteY8" fmla="*/ 21878 h 731520"/>
                      <a:gd name="connsiteX9" fmla="*/ 969289 w 1684420"/>
                      <a:gd name="connsiteY9" fmla="*/ 89079 h 731520"/>
                      <a:gd name="connsiteX10" fmla="*/ 1049024 w 1684420"/>
                      <a:gd name="connsiteY10" fmla="*/ 204664 h 731520"/>
                      <a:gd name="connsiteX11" fmla="*/ 1168628 w 1684420"/>
                      <a:gd name="connsiteY11" fmla="*/ 435835 h 731520"/>
                      <a:gd name="connsiteX12" fmla="*/ 1308166 w 1684420"/>
                      <a:gd name="connsiteY12" fmla="*/ 613246 h 731520"/>
                      <a:gd name="connsiteX13" fmla="*/ 1450196 w 1684420"/>
                      <a:gd name="connsiteY13" fmla="*/ 699263 h 731520"/>
                      <a:gd name="connsiteX14" fmla="*/ 1562324 w 1684420"/>
                      <a:gd name="connsiteY14" fmla="*/ 726144 h 731520"/>
                      <a:gd name="connsiteX15" fmla="*/ 1684420 w 1684420"/>
                      <a:gd name="connsiteY15" fmla="*/ 731520 h 731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684420" h="731520" extrusionOk="0">
                        <a:moveTo>
                          <a:pt x="0" y="728832"/>
                        </a:moveTo>
                        <a:cubicBezTo>
                          <a:pt x="91648" y="721932"/>
                          <a:pt x="189507" y="721204"/>
                          <a:pt x="261633" y="696575"/>
                        </a:cubicBezTo>
                        <a:cubicBezTo>
                          <a:pt x="341585" y="674975"/>
                          <a:pt x="363473" y="636329"/>
                          <a:pt x="418613" y="586366"/>
                        </a:cubicBezTo>
                        <a:cubicBezTo>
                          <a:pt x="457728" y="545077"/>
                          <a:pt x="507781" y="473960"/>
                          <a:pt x="548183" y="398203"/>
                        </a:cubicBezTo>
                        <a:cubicBezTo>
                          <a:pt x="581996" y="332182"/>
                          <a:pt x="624304" y="261608"/>
                          <a:pt x="647853" y="204664"/>
                        </a:cubicBezTo>
                        <a:cubicBezTo>
                          <a:pt x="679555" y="151418"/>
                          <a:pt x="713108" y="104896"/>
                          <a:pt x="735064" y="78327"/>
                        </a:cubicBezTo>
                        <a:cubicBezTo>
                          <a:pt x="755665" y="45921"/>
                          <a:pt x="774909" y="28001"/>
                          <a:pt x="794866" y="13814"/>
                        </a:cubicBezTo>
                        <a:cubicBezTo>
                          <a:pt x="813536" y="654"/>
                          <a:pt x="827019" y="-637"/>
                          <a:pt x="847193" y="374"/>
                        </a:cubicBezTo>
                        <a:cubicBezTo>
                          <a:pt x="868928" y="2726"/>
                          <a:pt x="897312" y="7861"/>
                          <a:pt x="914470" y="21878"/>
                        </a:cubicBezTo>
                        <a:cubicBezTo>
                          <a:pt x="930469" y="35958"/>
                          <a:pt x="949605" y="60857"/>
                          <a:pt x="969289" y="89079"/>
                        </a:cubicBezTo>
                        <a:cubicBezTo>
                          <a:pt x="993987" y="122926"/>
                          <a:pt x="1016281" y="151839"/>
                          <a:pt x="1049024" y="204664"/>
                        </a:cubicBezTo>
                        <a:cubicBezTo>
                          <a:pt x="1089600" y="273781"/>
                          <a:pt x="1134404" y="378722"/>
                          <a:pt x="1168628" y="435835"/>
                        </a:cubicBezTo>
                        <a:cubicBezTo>
                          <a:pt x="1213407" y="502541"/>
                          <a:pt x="1262816" y="561919"/>
                          <a:pt x="1308166" y="613246"/>
                        </a:cubicBezTo>
                        <a:cubicBezTo>
                          <a:pt x="1348437" y="658244"/>
                          <a:pt x="1407006" y="679874"/>
                          <a:pt x="1450196" y="699263"/>
                        </a:cubicBezTo>
                        <a:cubicBezTo>
                          <a:pt x="1489249" y="717844"/>
                          <a:pt x="1521112" y="716333"/>
                          <a:pt x="1562324" y="726144"/>
                        </a:cubicBezTo>
                        <a:cubicBezTo>
                          <a:pt x="1601804" y="725535"/>
                          <a:pt x="1639686" y="733391"/>
                          <a:pt x="1684420" y="73152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B1F8183-472C-6650-D9C9-57AFB3F4716E}"/>
              </a:ext>
            </a:extLst>
          </p:cNvPr>
          <p:cNvSpPr/>
          <p:nvPr/>
        </p:nvSpPr>
        <p:spPr>
          <a:xfrm>
            <a:off x="3813115" y="2784271"/>
            <a:ext cx="198782" cy="36576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114ED17-81A5-4270-6187-0A9B8E64071C}"/>
              </a:ext>
            </a:extLst>
          </p:cNvPr>
          <p:cNvSpPr/>
          <p:nvPr/>
        </p:nvSpPr>
        <p:spPr>
          <a:xfrm>
            <a:off x="4041351" y="2784271"/>
            <a:ext cx="198782" cy="36576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3EBDB93-B611-B7C2-9D3C-5447D901D87D}"/>
              </a:ext>
            </a:extLst>
          </p:cNvPr>
          <p:cNvSpPr/>
          <p:nvPr/>
        </p:nvSpPr>
        <p:spPr>
          <a:xfrm>
            <a:off x="4269587" y="2784271"/>
            <a:ext cx="198782" cy="36576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F1FC0F6-7BFC-0DF9-F636-380C997553AF}"/>
              </a:ext>
            </a:extLst>
          </p:cNvPr>
          <p:cNvSpPr/>
          <p:nvPr/>
        </p:nvSpPr>
        <p:spPr>
          <a:xfrm>
            <a:off x="4497823" y="2784271"/>
            <a:ext cx="198782" cy="36576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568F6E7-4C25-3CB7-781C-1FFF751EF54E}"/>
              </a:ext>
            </a:extLst>
          </p:cNvPr>
          <p:cNvSpPr/>
          <p:nvPr/>
        </p:nvSpPr>
        <p:spPr>
          <a:xfrm>
            <a:off x="4726059" y="2784271"/>
            <a:ext cx="198782" cy="36576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4A361F0-31AC-AE57-C8E5-6538950A5A45}"/>
              </a:ext>
            </a:extLst>
          </p:cNvPr>
          <p:cNvSpPr/>
          <p:nvPr/>
        </p:nvSpPr>
        <p:spPr>
          <a:xfrm>
            <a:off x="4954295" y="2784271"/>
            <a:ext cx="198782" cy="36576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26CC8AA-E264-034D-23E8-EA800F994234}"/>
              </a:ext>
            </a:extLst>
          </p:cNvPr>
          <p:cNvSpPr/>
          <p:nvPr/>
        </p:nvSpPr>
        <p:spPr>
          <a:xfrm>
            <a:off x="5182531" y="2784271"/>
            <a:ext cx="198782" cy="36576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3FAE5E0-F443-8D41-3E05-E168DCF64ADE}"/>
              </a:ext>
            </a:extLst>
          </p:cNvPr>
          <p:cNvSpPr/>
          <p:nvPr/>
        </p:nvSpPr>
        <p:spPr>
          <a:xfrm>
            <a:off x="5410767" y="2784271"/>
            <a:ext cx="198782" cy="36576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3902835-388A-6670-D661-046B0674A595}"/>
              </a:ext>
            </a:extLst>
          </p:cNvPr>
          <p:cNvSpPr/>
          <p:nvPr/>
        </p:nvSpPr>
        <p:spPr>
          <a:xfrm>
            <a:off x="3813115" y="4976905"/>
            <a:ext cx="198782" cy="731520"/>
          </a:xfrm>
          <a:prstGeom prst="rect">
            <a:avLst/>
          </a:prstGeom>
          <a:solidFill>
            <a:srgbClr val="008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4C9C041-9CF9-C003-F7C4-AFA34A74AFE3}"/>
              </a:ext>
            </a:extLst>
          </p:cNvPr>
          <p:cNvSpPr/>
          <p:nvPr/>
        </p:nvSpPr>
        <p:spPr>
          <a:xfrm>
            <a:off x="4269587" y="4976904"/>
            <a:ext cx="198782" cy="731520"/>
          </a:xfrm>
          <a:prstGeom prst="rect">
            <a:avLst/>
          </a:prstGeom>
          <a:solidFill>
            <a:srgbClr val="008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E8AAB1D-C5C8-503C-7007-136F1A178DCE}"/>
              </a:ext>
            </a:extLst>
          </p:cNvPr>
          <p:cNvSpPr/>
          <p:nvPr/>
        </p:nvSpPr>
        <p:spPr>
          <a:xfrm>
            <a:off x="4726059" y="4976904"/>
            <a:ext cx="198782" cy="731520"/>
          </a:xfrm>
          <a:prstGeom prst="rect">
            <a:avLst/>
          </a:prstGeom>
          <a:solidFill>
            <a:srgbClr val="008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7133037-645E-A16D-27DD-49E67136C117}"/>
              </a:ext>
            </a:extLst>
          </p:cNvPr>
          <p:cNvSpPr/>
          <p:nvPr/>
        </p:nvSpPr>
        <p:spPr>
          <a:xfrm>
            <a:off x="5182531" y="4976904"/>
            <a:ext cx="198782" cy="731520"/>
          </a:xfrm>
          <a:prstGeom prst="rect">
            <a:avLst/>
          </a:prstGeom>
          <a:solidFill>
            <a:srgbClr val="008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80A506A-7C95-B272-61ED-D7B521688670}"/>
              </a:ext>
            </a:extLst>
          </p:cNvPr>
          <p:cNvCxnSpPr>
            <a:cxnSpLocks/>
          </p:cNvCxnSpPr>
          <p:nvPr/>
        </p:nvCxnSpPr>
        <p:spPr>
          <a:xfrm flipV="1">
            <a:off x="3637059" y="3156165"/>
            <a:ext cx="2297066" cy="1"/>
          </a:xfrm>
          <a:prstGeom prst="straightConnector1">
            <a:avLst/>
          </a:prstGeom>
          <a:ln w="381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A614C73B-DB2B-AEAD-076B-A54C0247AF57}"/>
              </a:ext>
            </a:extLst>
          </p:cNvPr>
          <p:cNvSpPr txBox="1"/>
          <p:nvPr/>
        </p:nvSpPr>
        <p:spPr>
          <a:xfrm>
            <a:off x="3870505" y="1217420"/>
            <a:ext cx="2167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Dose Schedules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D6E6389-2DD0-8740-75A4-8B128F132AD5}"/>
              </a:ext>
            </a:extLst>
          </p:cNvPr>
          <p:cNvCxnSpPr>
            <a:cxnSpLocks/>
          </p:cNvCxnSpPr>
          <p:nvPr/>
        </p:nvCxnSpPr>
        <p:spPr>
          <a:xfrm flipH="1">
            <a:off x="3619546" y="2784271"/>
            <a:ext cx="2154117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3C0FB5FB-8EF8-0D58-FF64-D0B6E4EB704E}"/>
              </a:ext>
            </a:extLst>
          </p:cNvPr>
          <p:cNvSpPr txBox="1"/>
          <p:nvPr/>
        </p:nvSpPr>
        <p:spPr>
          <a:xfrm rot="16200000">
            <a:off x="2869157" y="2374063"/>
            <a:ext cx="872704" cy="4712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2481120-BCCC-C217-0F78-CBB2A3A124BA}"/>
                  </a:ext>
                </a:extLst>
              </p:cNvPr>
              <p:cNvSpPr txBox="1"/>
              <p:nvPr/>
            </p:nvSpPr>
            <p:spPr>
              <a:xfrm>
                <a:off x="4072520" y="2352431"/>
                <a:ext cx="14376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{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…}</a:t>
                </a: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2481120-BCCC-C217-0F78-CBB2A3A12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520" y="2352431"/>
                <a:ext cx="1437638" cy="338554"/>
              </a:xfrm>
              <a:prstGeom prst="rect">
                <a:avLst/>
              </a:prstGeom>
              <a:blipFill>
                <a:blip r:embed="rId3"/>
                <a:stretch>
                  <a:fillRect l="-1754" t="-7407" r="-2632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TextBox 124">
            <a:extLst>
              <a:ext uri="{FF2B5EF4-FFF2-40B4-BE49-F238E27FC236}">
                <a16:creationId xmlns:a16="http://schemas.microsoft.com/office/drawing/2014/main" id="{F623E114-5D9F-2E19-B022-02F2DD1EA91F}"/>
              </a:ext>
            </a:extLst>
          </p:cNvPr>
          <p:cNvSpPr txBox="1"/>
          <p:nvPr/>
        </p:nvSpPr>
        <p:spPr>
          <a:xfrm>
            <a:off x="5665209" y="3199894"/>
            <a:ext cx="787738" cy="471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3FE0E301-7E5D-3C44-8A49-65CBCF44EC5A}"/>
              </a:ext>
            </a:extLst>
          </p:cNvPr>
          <p:cNvCxnSpPr>
            <a:cxnSpLocks/>
          </p:cNvCxnSpPr>
          <p:nvPr/>
        </p:nvCxnSpPr>
        <p:spPr>
          <a:xfrm flipV="1">
            <a:off x="3689194" y="5714558"/>
            <a:ext cx="2297066" cy="1"/>
          </a:xfrm>
          <a:prstGeom prst="straightConnector1">
            <a:avLst/>
          </a:prstGeom>
          <a:ln w="381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3573967E-E99A-3326-5540-33C49B1DE375}"/>
              </a:ext>
            </a:extLst>
          </p:cNvPr>
          <p:cNvCxnSpPr>
            <a:cxnSpLocks/>
          </p:cNvCxnSpPr>
          <p:nvPr/>
        </p:nvCxnSpPr>
        <p:spPr>
          <a:xfrm flipV="1">
            <a:off x="3678809" y="4488531"/>
            <a:ext cx="0" cy="1217572"/>
          </a:xfrm>
          <a:prstGeom prst="straightConnector1">
            <a:avLst/>
          </a:prstGeom>
          <a:ln w="381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7EE43D4D-2CAB-054D-E315-08CD3256467C}"/>
              </a:ext>
            </a:extLst>
          </p:cNvPr>
          <p:cNvSpPr txBox="1"/>
          <p:nvPr/>
        </p:nvSpPr>
        <p:spPr>
          <a:xfrm>
            <a:off x="5665209" y="5714674"/>
            <a:ext cx="787738" cy="471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AA3CE1B-195A-9C04-B97D-B0CB13FEF8BE}"/>
              </a:ext>
            </a:extLst>
          </p:cNvPr>
          <p:cNvSpPr txBox="1"/>
          <p:nvPr/>
        </p:nvSpPr>
        <p:spPr>
          <a:xfrm rot="16200000">
            <a:off x="2869157" y="4862012"/>
            <a:ext cx="872704" cy="4712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dose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5B60110-7A02-1366-348F-DA97124B46CD}"/>
              </a:ext>
            </a:extLst>
          </p:cNvPr>
          <p:cNvCxnSpPr>
            <a:cxnSpLocks/>
          </p:cNvCxnSpPr>
          <p:nvPr/>
        </p:nvCxnSpPr>
        <p:spPr>
          <a:xfrm flipH="1">
            <a:off x="3636643" y="5374566"/>
            <a:ext cx="2154117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54BEADF7-2070-07C1-B726-E246EED1C3C6}"/>
                  </a:ext>
                </a:extLst>
              </p:cNvPr>
              <p:cNvSpPr txBox="1"/>
              <p:nvPr/>
            </p:nvSpPr>
            <p:spPr>
              <a:xfrm>
                <a:off x="3756779" y="4508341"/>
                <a:ext cx="230024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{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+ σ,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- σ,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+ σ, …}</a:t>
                </a: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54BEADF7-2070-07C1-B726-E246EED1C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779" y="4508341"/>
                <a:ext cx="2300245" cy="338554"/>
              </a:xfrm>
              <a:prstGeom prst="rect">
                <a:avLst/>
              </a:prstGeom>
              <a:blipFill>
                <a:blip r:embed="rId4"/>
                <a:stretch>
                  <a:fillRect t="-7407" r="-1093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A9A3CBC5-31D0-E500-4B48-E59B70EE5A91}"/>
              </a:ext>
            </a:extLst>
          </p:cNvPr>
          <p:cNvCxnSpPr>
            <a:cxnSpLocks/>
          </p:cNvCxnSpPr>
          <p:nvPr/>
        </p:nvCxnSpPr>
        <p:spPr>
          <a:xfrm flipV="1">
            <a:off x="3626676" y="1938593"/>
            <a:ext cx="0" cy="1217572"/>
          </a:xfrm>
          <a:prstGeom prst="straightConnector1">
            <a:avLst/>
          </a:prstGeom>
          <a:ln w="381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Freeform 132">
            <a:extLst>
              <a:ext uri="{FF2B5EF4-FFF2-40B4-BE49-F238E27FC236}">
                <a16:creationId xmlns:a16="http://schemas.microsoft.com/office/drawing/2014/main" id="{543FCF8D-79C7-B327-A335-E1D8C60705AB}"/>
              </a:ext>
            </a:extLst>
          </p:cNvPr>
          <p:cNvSpPr/>
          <p:nvPr/>
        </p:nvSpPr>
        <p:spPr>
          <a:xfrm rot="16200000">
            <a:off x="867266" y="2305794"/>
            <a:ext cx="751099" cy="795235"/>
          </a:xfrm>
          <a:custGeom>
            <a:avLst/>
            <a:gdLst>
              <a:gd name="connsiteX0" fmla="*/ 0 w 6506677"/>
              <a:gd name="connsiteY0" fmla="*/ 2609786 h 2619411"/>
              <a:gd name="connsiteX1" fmla="*/ 1010652 w 6506677"/>
              <a:gd name="connsiteY1" fmla="*/ 2494283 h 2619411"/>
              <a:gd name="connsiteX2" fmla="*/ 1617044 w 6506677"/>
              <a:gd name="connsiteY2" fmla="*/ 2099647 h 2619411"/>
              <a:gd name="connsiteX3" fmla="*/ 2117557 w 6506677"/>
              <a:gd name="connsiteY3" fmla="*/ 1425879 h 2619411"/>
              <a:gd name="connsiteX4" fmla="*/ 2502568 w 6506677"/>
              <a:gd name="connsiteY4" fmla="*/ 732860 h 2619411"/>
              <a:gd name="connsiteX5" fmla="*/ 2839452 w 6506677"/>
              <a:gd name="connsiteY5" fmla="*/ 280472 h 2619411"/>
              <a:gd name="connsiteX6" fmla="*/ 3070458 w 6506677"/>
              <a:gd name="connsiteY6" fmla="*/ 49466 h 2619411"/>
              <a:gd name="connsiteX7" fmla="*/ 3272589 w 6506677"/>
              <a:gd name="connsiteY7" fmla="*/ 1340 h 2619411"/>
              <a:gd name="connsiteX8" fmla="*/ 3532471 w 6506677"/>
              <a:gd name="connsiteY8" fmla="*/ 78342 h 2619411"/>
              <a:gd name="connsiteX9" fmla="*/ 3744227 w 6506677"/>
              <a:gd name="connsiteY9" fmla="*/ 318973 h 2619411"/>
              <a:gd name="connsiteX10" fmla="*/ 4052235 w 6506677"/>
              <a:gd name="connsiteY10" fmla="*/ 732860 h 2619411"/>
              <a:gd name="connsiteX11" fmla="*/ 4514248 w 6506677"/>
              <a:gd name="connsiteY11" fmla="*/ 1560632 h 2619411"/>
              <a:gd name="connsiteX12" fmla="*/ 5053263 w 6506677"/>
              <a:gd name="connsiteY12" fmla="*/ 2195900 h 2619411"/>
              <a:gd name="connsiteX13" fmla="*/ 5601903 w 6506677"/>
              <a:gd name="connsiteY13" fmla="*/ 2503908 h 2619411"/>
              <a:gd name="connsiteX14" fmla="*/ 6035040 w 6506677"/>
              <a:gd name="connsiteY14" fmla="*/ 2600161 h 2619411"/>
              <a:gd name="connsiteX15" fmla="*/ 6506677 w 6506677"/>
              <a:gd name="connsiteY15" fmla="*/ 2619411 h 2619411"/>
              <a:gd name="connsiteX0" fmla="*/ 0 w 6544195"/>
              <a:gd name="connsiteY0" fmla="*/ 2609786 h 2621117"/>
              <a:gd name="connsiteX1" fmla="*/ 1010652 w 6544195"/>
              <a:gd name="connsiteY1" fmla="*/ 2494283 h 2621117"/>
              <a:gd name="connsiteX2" fmla="*/ 1617044 w 6544195"/>
              <a:gd name="connsiteY2" fmla="*/ 2099647 h 2621117"/>
              <a:gd name="connsiteX3" fmla="*/ 2117557 w 6544195"/>
              <a:gd name="connsiteY3" fmla="*/ 1425879 h 2621117"/>
              <a:gd name="connsiteX4" fmla="*/ 2502568 w 6544195"/>
              <a:gd name="connsiteY4" fmla="*/ 732860 h 2621117"/>
              <a:gd name="connsiteX5" fmla="*/ 2839452 w 6544195"/>
              <a:gd name="connsiteY5" fmla="*/ 280472 h 2621117"/>
              <a:gd name="connsiteX6" fmla="*/ 3070458 w 6544195"/>
              <a:gd name="connsiteY6" fmla="*/ 49466 h 2621117"/>
              <a:gd name="connsiteX7" fmla="*/ 3272589 w 6544195"/>
              <a:gd name="connsiteY7" fmla="*/ 1340 h 2621117"/>
              <a:gd name="connsiteX8" fmla="*/ 3532471 w 6544195"/>
              <a:gd name="connsiteY8" fmla="*/ 78342 h 2621117"/>
              <a:gd name="connsiteX9" fmla="*/ 3744227 w 6544195"/>
              <a:gd name="connsiteY9" fmla="*/ 318973 h 2621117"/>
              <a:gd name="connsiteX10" fmla="*/ 4052235 w 6544195"/>
              <a:gd name="connsiteY10" fmla="*/ 732860 h 2621117"/>
              <a:gd name="connsiteX11" fmla="*/ 4514248 w 6544195"/>
              <a:gd name="connsiteY11" fmla="*/ 1560632 h 2621117"/>
              <a:gd name="connsiteX12" fmla="*/ 5053263 w 6544195"/>
              <a:gd name="connsiteY12" fmla="*/ 2195900 h 2621117"/>
              <a:gd name="connsiteX13" fmla="*/ 5601903 w 6544195"/>
              <a:gd name="connsiteY13" fmla="*/ 2503908 h 2621117"/>
              <a:gd name="connsiteX14" fmla="*/ 6035040 w 6544195"/>
              <a:gd name="connsiteY14" fmla="*/ 2600161 h 2621117"/>
              <a:gd name="connsiteX15" fmla="*/ 6506677 w 6544195"/>
              <a:gd name="connsiteY15" fmla="*/ 2619411 h 2621117"/>
              <a:gd name="connsiteX16" fmla="*/ 6515311 w 6544195"/>
              <a:gd name="connsiteY16" fmla="*/ 2620289 h 2621117"/>
              <a:gd name="connsiteX0" fmla="*/ 0 w 8131680"/>
              <a:gd name="connsiteY0" fmla="*/ 2609786 h 2621117"/>
              <a:gd name="connsiteX1" fmla="*/ 1010652 w 8131680"/>
              <a:gd name="connsiteY1" fmla="*/ 2494283 h 2621117"/>
              <a:gd name="connsiteX2" fmla="*/ 1617044 w 8131680"/>
              <a:gd name="connsiteY2" fmla="*/ 2099647 h 2621117"/>
              <a:gd name="connsiteX3" fmla="*/ 2117557 w 8131680"/>
              <a:gd name="connsiteY3" fmla="*/ 1425879 h 2621117"/>
              <a:gd name="connsiteX4" fmla="*/ 2502568 w 8131680"/>
              <a:gd name="connsiteY4" fmla="*/ 732860 h 2621117"/>
              <a:gd name="connsiteX5" fmla="*/ 2839452 w 8131680"/>
              <a:gd name="connsiteY5" fmla="*/ 280472 h 2621117"/>
              <a:gd name="connsiteX6" fmla="*/ 3070458 w 8131680"/>
              <a:gd name="connsiteY6" fmla="*/ 49466 h 2621117"/>
              <a:gd name="connsiteX7" fmla="*/ 3272589 w 8131680"/>
              <a:gd name="connsiteY7" fmla="*/ 1340 h 2621117"/>
              <a:gd name="connsiteX8" fmla="*/ 3532471 w 8131680"/>
              <a:gd name="connsiteY8" fmla="*/ 78342 h 2621117"/>
              <a:gd name="connsiteX9" fmla="*/ 3744227 w 8131680"/>
              <a:gd name="connsiteY9" fmla="*/ 318973 h 2621117"/>
              <a:gd name="connsiteX10" fmla="*/ 4052235 w 8131680"/>
              <a:gd name="connsiteY10" fmla="*/ 732860 h 2621117"/>
              <a:gd name="connsiteX11" fmla="*/ 4514248 w 8131680"/>
              <a:gd name="connsiteY11" fmla="*/ 1560632 h 2621117"/>
              <a:gd name="connsiteX12" fmla="*/ 5053263 w 8131680"/>
              <a:gd name="connsiteY12" fmla="*/ 2195900 h 2621117"/>
              <a:gd name="connsiteX13" fmla="*/ 5601903 w 8131680"/>
              <a:gd name="connsiteY13" fmla="*/ 2503908 h 2621117"/>
              <a:gd name="connsiteX14" fmla="*/ 6035040 w 8131680"/>
              <a:gd name="connsiteY14" fmla="*/ 2600161 h 2621117"/>
              <a:gd name="connsiteX15" fmla="*/ 6506677 w 8131680"/>
              <a:gd name="connsiteY15" fmla="*/ 2619411 h 2621117"/>
              <a:gd name="connsiteX16" fmla="*/ 8131680 w 8131680"/>
              <a:gd name="connsiteY16" fmla="*/ 2620289 h 2621117"/>
              <a:gd name="connsiteX0" fmla="*/ 0 w 8131680"/>
              <a:gd name="connsiteY0" fmla="*/ 2609786 h 2621117"/>
              <a:gd name="connsiteX1" fmla="*/ 153282 w 8131680"/>
              <a:gd name="connsiteY1" fmla="*/ 2603691 h 2621117"/>
              <a:gd name="connsiteX2" fmla="*/ 1010652 w 8131680"/>
              <a:gd name="connsiteY2" fmla="*/ 2494283 h 2621117"/>
              <a:gd name="connsiteX3" fmla="*/ 1617044 w 8131680"/>
              <a:gd name="connsiteY3" fmla="*/ 2099647 h 2621117"/>
              <a:gd name="connsiteX4" fmla="*/ 2117557 w 8131680"/>
              <a:gd name="connsiteY4" fmla="*/ 1425879 h 2621117"/>
              <a:gd name="connsiteX5" fmla="*/ 2502568 w 8131680"/>
              <a:gd name="connsiteY5" fmla="*/ 732860 h 2621117"/>
              <a:gd name="connsiteX6" fmla="*/ 2839452 w 8131680"/>
              <a:gd name="connsiteY6" fmla="*/ 280472 h 2621117"/>
              <a:gd name="connsiteX7" fmla="*/ 3070458 w 8131680"/>
              <a:gd name="connsiteY7" fmla="*/ 49466 h 2621117"/>
              <a:gd name="connsiteX8" fmla="*/ 3272589 w 8131680"/>
              <a:gd name="connsiteY8" fmla="*/ 1340 h 2621117"/>
              <a:gd name="connsiteX9" fmla="*/ 3532471 w 8131680"/>
              <a:gd name="connsiteY9" fmla="*/ 78342 h 2621117"/>
              <a:gd name="connsiteX10" fmla="*/ 3744227 w 8131680"/>
              <a:gd name="connsiteY10" fmla="*/ 318973 h 2621117"/>
              <a:gd name="connsiteX11" fmla="*/ 4052235 w 8131680"/>
              <a:gd name="connsiteY11" fmla="*/ 732860 h 2621117"/>
              <a:gd name="connsiteX12" fmla="*/ 4514248 w 8131680"/>
              <a:gd name="connsiteY12" fmla="*/ 1560632 h 2621117"/>
              <a:gd name="connsiteX13" fmla="*/ 5053263 w 8131680"/>
              <a:gd name="connsiteY13" fmla="*/ 2195900 h 2621117"/>
              <a:gd name="connsiteX14" fmla="*/ 5601903 w 8131680"/>
              <a:gd name="connsiteY14" fmla="*/ 2503908 h 2621117"/>
              <a:gd name="connsiteX15" fmla="*/ 6035040 w 8131680"/>
              <a:gd name="connsiteY15" fmla="*/ 2600161 h 2621117"/>
              <a:gd name="connsiteX16" fmla="*/ 6506677 w 8131680"/>
              <a:gd name="connsiteY16" fmla="*/ 2619411 h 2621117"/>
              <a:gd name="connsiteX17" fmla="*/ 8131680 w 8131680"/>
              <a:gd name="connsiteY17" fmla="*/ 2620289 h 2621117"/>
              <a:gd name="connsiteX0" fmla="*/ 0 w 9618739"/>
              <a:gd name="connsiteY0" fmla="*/ 2609786 h 2621117"/>
              <a:gd name="connsiteX1" fmla="*/ 1640341 w 9618739"/>
              <a:gd name="connsiteY1" fmla="*/ 2603691 h 2621117"/>
              <a:gd name="connsiteX2" fmla="*/ 2497711 w 9618739"/>
              <a:gd name="connsiteY2" fmla="*/ 2494283 h 2621117"/>
              <a:gd name="connsiteX3" fmla="*/ 3104103 w 9618739"/>
              <a:gd name="connsiteY3" fmla="*/ 2099647 h 2621117"/>
              <a:gd name="connsiteX4" fmla="*/ 3604616 w 9618739"/>
              <a:gd name="connsiteY4" fmla="*/ 1425879 h 2621117"/>
              <a:gd name="connsiteX5" fmla="*/ 3989627 w 9618739"/>
              <a:gd name="connsiteY5" fmla="*/ 732860 h 2621117"/>
              <a:gd name="connsiteX6" fmla="*/ 4326511 w 9618739"/>
              <a:gd name="connsiteY6" fmla="*/ 280472 h 2621117"/>
              <a:gd name="connsiteX7" fmla="*/ 4557517 w 9618739"/>
              <a:gd name="connsiteY7" fmla="*/ 49466 h 2621117"/>
              <a:gd name="connsiteX8" fmla="*/ 4759648 w 9618739"/>
              <a:gd name="connsiteY8" fmla="*/ 1340 h 2621117"/>
              <a:gd name="connsiteX9" fmla="*/ 5019530 w 9618739"/>
              <a:gd name="connsiteY9" fmla="*/ 78342 h 2621117"/>
              <a:gd name="connsiteX10" fmla="*/ 5231286 w 9618739"/>
              <a:gd name="connsiteY10" fmla="*/ 318973 h 2621117"/>
              <a:gd name="connsiteX11" fmla="*/ 5539294 w 9618739"/>
              <a:gd name="connsiteY11" fmla="*/ 732860 h 2621117"/>
              <a:gd name="connsiteX12" fmla="*/ 6001307 w 9618739"/>
              <a:gd name="connsiteY12" fmla="*/ 1560632 h 2621117"/>
              <a:gd name="connsiteX13" fmla="*/ 6540322 w 9618739"/>
              <a:gd name="connsiteY13" fmla="*/ 2195900 h 2621117"/>
              <a:gd name="connsiteX14" fmla="*/ 7088962 w 9618739"/>
              <a:gd name="connsiteY14" fmla="*/ 2503908 h 2621117"/>
              <a:gd name="connsiteX15" fmla="*/ 7522099 w 9618739"/>
              <a:gd name="connsiteY15" fmla="*/ 2600161 h 2621117"/>
              <a:gd name="connsiteX16" fmla="*/ 7993736 w 9618739"/>
              <a:gd name="connsiteY16" fmla="*/ 2619411 h 2621117"/>
              <a:gd name="connsiteX17" fmla="*/ 9618739 w 9618739"/>
              <a:gd name="connsiteY17" fmla="*/ 2620289 h 2621117"/>
              <a:gd name="connsiteX0" fmla="*/ 0 w 9618739"/>
              <a:gd name="connsiteY0" fmla="*/ 2609599 h 2620930"/>
              <a:gd name="connsiteX1" fmla="*/ 1640341 w 9618739"/>
              <a:gd name="connsiteY1" fmla="*/ 2603504 h 2620930"/>
              <a:gd name="connsiteX2" fmla="*/ 2497711 w 9618739"/>
              <a:gd name="connsiteY2" fmla="*/ 2494096 h 2620930"/>
              <a:gd name="connsiteX3" fmla="*/ 3104103 w 9618739"/>
              <a:gd name="connsiteY3" fmla="*/ 2099460 h 2620930"/>
              <a:gd name="connsiteX4" fmla="*/ 3604616 w 9618739"/>
              <a:gd name="connsiteY4" fmla="*/ 1425692 h 2620930"/>
              <a:gd name="connsiteX5" fmla="*/ 3989627 w 9618739"/>
              <a:gd name="connsiteY5" fmla="*/ 732673 h 2620930"/>
              <a:gd name="connsiteX6" fmla="*/ 4261857 w 9618739"/>
              <a:gd name="connsiteY6" fmla="*/ 263690 h 2620930"/>
              <a:gd name="connsiteX7" fmla="*/ 4557517 w 9618739"/>
              <a:gd name="connsiteY7" fmla="*/ 49279 h 2620930"/>
              <a:gd name="connsiteX8" fmla="*/ 4759648 w 9618739"/>
              <a:gd name="connsiteY8" fmla="*/ 1153 h 2620930"/>
              <a:gd name="connsiteX9" fmla="*/ 5019530 w 9618739"/>
              <a:gd name="connsiteY9" fmla="*/ 78155 h 2620930"/>
              <a:gd name="connsiteX10" fmla="*/ 5231286 w 9618739"/>
              <a:gd name="connsiteY10" fmla="*/ 318786 h 2620930"/>
              <a:gd name="connsiteX11" fmla="*/ 5539294 w 9618739"/>
              <a:gd name="connsiteY11" fmla="*/ 732673 h 2620930"/>
              <a:gd name="connsiteX12" fmla="*/ 6001307 w 9618739"/>
              <a:gd name="connsiteY12" fmla="*/ 1560445 h 2620930"/>
              <a:gd name="connsiteX13" fmla="*/ 6540322 w 9618739"/>
              <a:gd name="connsiteY13" fmla="*/ 2195713 h 2620930"/>
              <a:gd name="connsiteX14" fmla="*/ 7088962 w 9618739"/>
              <a:gd name="connsiteY14" fmla="*/ 2503721 h 2620930"/>
              <a:gd name="connsiteX15" fmla="*/ 7522099 w 9618739"/>
              <a:gd name="connsiteY15" fmla="*/ 2599974 h 2620930"/>
              <a:gd name="connsiteX16" fmla="*/ 7993736 w 9618739"/>
              <a:gd name="connsiteY16" fmla="*/ 2619224 h 2620930"/>
              <a:gd name="connsiteX17" fmla="*/ 9618739 w 9618739"/>
              <a:gd name="connsiteY17" fmla="*/ 2620102 h 2620930"/>
              <a:gd name="connsiteX0" fmla="*/ 0 w 9618739"/>
              <a:gd name="connsiteY0" fmla="*/ 2609599 h 2620930"/>
              <a:gd name="connsiteX1" fmla="*/ 1640341 w 9618739"/>
              <a:gd name="connsiteY1" fmla="*/ 2603504 h 2620930"/>
              <a:gd name="connsiteX2" fmla="*/ 2497711 w 9618739"/>
              <a:gd name="connsiteY2" fmla="*/ 2494096 h 2620930"/>
              <a:gd name="connsiteX3" fmla="*/ 3104103 w 9618739"/>
              <a:gd name="connsiteY3" fmla="*/ 2099460 h 2620930"/>
              <a:gd name="connsiteX4" fmla="*/ 3604616 w 9618739"/>
              <a:gd name="connsiteY4" fmla="*/ 1425692 h 2620930"/>
              <a:gd name="connsiteX5" fmla="*/ 3989627 w 9618739"/>
              <a:gd name="connsiteY5" fmla="*/ 732673 h 2620930"/>
              <a:gd name="connsiteX6" fmla="*/ 4261857 w 9618739"/>
              <a:gd name="connsiteY6" fmla="*/ 263690 h 2620930"/>
              <a:gd name="connsiteX7" fmla="*/ 4557517 w 9618739"/>
              <a:gd name="connsiteY7" fmla="*/ 49279 h 2620930"/>
              <a:gd name="connsiteX8" fmla="*/ 4759648 w 9618739"/>
              <a:gd name="connsiteY8" fmla="*/ 1153 h 2620930"/>
              <a:gd name="connsiteX9" fmla="*/ 5019530 w 9618739"/>
              <a:gd name="connsiteY9" fmla="*/ 78155 h 2620930"/>
              <a:gd name="connsiteX10" fmla="*/ 5295941 w 9618739"/>
              <a:gd name="connsiteY10" fmla="*/ 327085 h 2620930"/>
              <a:gd name="connsiteX11" fmla="*/ 5539294 w 9618739"/>
              <a:gd name="connsiteY11" fmla="*/ 732673 h 2620930"/>
              <a:gd name="connsiteX12" fmla="*/ 6001307 w 9618739"/>
              <a:gd name="connsiteY12" fmla="*/ 1560445 h 2620930"/>
              <a:gd name="connsiteX13" fmla="*/ 6540322 w 9618739"/>
              <a:gd name="connsiteY13" fmla="*/ 2195713 h 2620930"/>
              <a:gd name="connsiteX14" fmla="*/ 7088962 w 9618739"/>
              <a:gd name="connsiteY14" fmla="*/ 2503721 h 2620930"/>
              <a:gd name="connsiteX15" fmla="*/ 7522099 w 9618739"/>
              <a:gd name="connsiteY15" fmla="*/ 2599974 h 2620930"/>
              <a:gd name="connsiteX16" fmla="*/ 7993736 w 9618739"/>
              <a:gd name="connsiteY16" fmla="*/ 2619224 h 2620930"/>
              <a:gd name="connsiteX17" fmla="*/ 9618739 w 9618739"/>
              <a:gd name="connsiteY17" fmla="*/ 2620102 h 2620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618739" h="2620930">
                <a:moveTo>
                  <a:pt x="0" y="2609599"/>
                </a:moveTo>
                <a:cubicBezTo>
                  <a:pt x="25547" y="2608583"/>
                  <a:pt x="1471899" y="2622754"/>
                  <a:pt x="1640341" y="2603504"/>
                </a:cubicBezTo>
                <a:cubicBezTo>
                  <a:pt x="1808783" y="2584254"/>
                  <a:pt x="2253751" y="2578103"/>
                  <a:pt x="2497711" y="2494096"/>
                </a:cubicBezTo>
                <a:cubicBezTo>
                  <a:pt x="2741671" y="2410089"/>
                  <a:pt x="2919619" y="2277527"/>
                  <a:pt x="3104103" y="2099460"/>
                </a:cubicBezTo>
                <a:cubicBezTo>
                  <a:pt x="3288587" y="1921393"/>
                  <a:pt x="3457029" y="1653490"/>
                  <a:pt x="3604616" y="1425692"/>
                </a:cubicBezTo>
                <a:cubicBezTo>
                  <a:pt x="3752203" y="1197894"/>
                  <a:pt x="3880087" y="926340"/>
                  <a:pt x="3989627" y="732673"/>
                </a:cubicBezTo>
                <a:cubicBezTo>
                  <a:pt x="4099167" y="539006"/>
                  <a:pt x="4167209" y="377589"/>
                  <a:pt x="4261857" y="263690"/>
                </a:cubicBezTo>
                <a:cubicBezTo>
                  <a:pt x="4356505" y="149791"/>
                  <a:pt x="4474552" y="93035"/>
                  <a:pt x="4557517" y="49279"/>
                </a:cubicBezTo>
                <a:cubicBezTo>
                  <a:pt x="4640482" y="5523"/>
                  <a:pt x="4682646" y="-3660"/>
                  <a:pt x="4759648" y="1153"/>
                </a:cubicBezTo>
                <a:cubicBezTo>
                  <a:pt x="4836650" y="5966"/>
                  <a:pt x="4930148" y="23833"/>
                  <a:pt x="5019530" y="78155"/>
                </a:cubicBezTo>
                <a:cubicBezTo>
                  <a:pt x="5108912" y="132477"/>
                  <a:pt x="5209314" y="217999"/>
                  <a:pt x="5295941" y="327085"/>
                </a:cubicBezTo>
                <a:cubicBezTo>
                  <a:pt x="5382568" y="436171"/>
                  <a:pt x="5421733" y="527113"/>
                  <a:pt x="5539294" y="732673"/>
                </a:cubicBezTo>
                <a:cubicBezTo>
                  <a:pt x="5656855" y="938233"/>
                  <a:pt x="5834469" y="1316605"/>
                  <a:pt x="6001307" y="1560445"/>
                </a:cubicBezTo>
                <a:cubicBezTo>
                  <a:pt x="6168145" y="1804285"/>
                  <a:pt x="6359046" y="2038500"/>
                  <a:pt x="6540322" y="2195713"/>
                </a:cubicBezTo>
                <a:cubicBezTo>
                  <a:pt x="6721598" y="2352926"/>
                  <a:pt x="6925332" y="2436344"/>
                  <a:pt x="7088962" y="2503721"/>
                </a:cubicBezTo>
                <a:cubicBezTo>
                  <a:pt x="7252592" y="2571098"/>
                  <a:pt x="7371303" y="2580723"/>
                  <a:pt x="7522099" y="2599974"/>
                </a:cubicBezTo>
                <a:cubicBezTo>
                  <a:pt x="7672895" y="2619225"/>
                  <a:pt x="7833315" y="2619224"/>
                  <a:pt x="7993736" y="2619224"/>
                </a:cubicBezTo>
                <a:cubicBezTo>
                  <a:pt x="8073781" y="2622579"/>
                  <a:pt x="9616940" y="2619919"/>
                  <a:pt x="9618739" y="2620102"/>
                </a:cubicBezTo>
              </a:path>
            </a:pathLst>
          </a:custGeom>
          <a:solidFill>
            <a:srgbClr val="AE7AD0"/>
          </a:solidFill>
          <a:ln w="38100" cap="rnd">
            <a:solidFill>
              <a:srgbClr val="7030A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684420"/>
                      <a:gd name="connsiteY0" fmla="*/ 728832 h 731520"/>
                      <a:gd name="connsiteX1" fmla="*/ 261633 w 1684420"/>
                      <a:gd name="connsiteY1" fmla="*/ 696575 h 731520"/>
                      <a:gd name="connsiteX2" fmla="*/ 418613 w 1684420"/>
                      <a:gd name="connsiteY2" fmla="*/ 586366 h 731520"/>
                      <a:gd name="connsiteX3" fmla="*/ 548183 w 1684420"/>
                      <a:gd name="connsiteY3" fmla="*/ 398203 h 731520"/>
                      <a:gd name="connsiteX4" fmla="*/ 647853 w 1684420"/>
                      <a:gd name="connsiteY4" fmla="*/ 204664 h 731520"/>
                      <a:gd name="connsiteX5" fmla="*/ 735064 w 1684420"/>
                      <a:gd name="connsiteY5" fmla="*/ 78327 h 731520"/>
                      <a:gd name="connsiteX6" fmla="*/ 794866 w 1684420"/>
                      <a:gd name="connsiteY6" fmla="*/ 13814 h 731520"/>
                      <a:gd name="connsiteX7" fmla="*/ 847193 w 1684420"/>
                      <a:gd name="connsiteY7" fmla="*/ 374 h 731520"/>
                      <a:gd name="connsiteX8" fmla="*/ 914470 w 1684420"/>
                      <a:gd name="connsiteY8" fmla="*/ 21878 h 731520"/>
                      <a:gd name="connsiteX9" fmla="*/ 969289 w 1684420"/>
                      <a:gd name="connsiteY9" fmla="*/ 89079 h 731520"/>
                      <a:gd name="connsiteX10" fmla="*/ 1049024 w 1684420"/>
                      <a:gd name="connsiteY10" fmla="*/ 204664 h 731520"/>
                      <a:gd name="connsiteX11" fmla="*/ 1168628 w 1684420"/>
                      <a:gd name="connsiteY11" fmla="*/ 435835 h 731520"/>
                      <a:gd name="connsiteX12" fmla="*/ 1308166 w 1684420"/>
                      <a:gd name="connsiteY12" fmla="*/ 613246 h 731520"/>
                      <a:gd name="connsiteX13" fmla="*/ 1450196 w 1684420"/>
                      <a:gd name="connsiteY13" fmla="*/ 699263 h 731520"/>
                      <a:gd name="connsiteX14" fmla="*/ 1562324 w 1684420"/>
                      <a:gd name="connsiteY14" fmla="*/ 726144 h 731520"/>
                      <a:gd name="connsiteX15" fmla="*/ 1684420 w 1684420"/>
                      <a:gd name="connsiteY15" fmla="*/ 731520 h 731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684420" h="731520" extrusionOk="0">
                        <a:moveTo>
                          <a:pt x="0" y="728832"/>
                        </a:moveTo>
                        <a:cubicBezTo>
                          <a:pt x="91648" y="721932"/>
                          <a:pt x="189507" y="721204"/>
                          <a:pt x="261633" y="696575"/>
                        </a:cubicBezTo>
                        <a:cubicBezTo>
                          <a:pt x="341585" y="674975"/>
                          <a:pt x="363473" y="636329"/>
                          <a:pt x="418613" y="586366"/>
                        </a:cubicBezTo>
                        <a:cubicBezTo>
                          <a:pt x="457728" y="545077"/>
                          <a:pt x="507781" y="473960"/>
                          <a:pt x="548183" y="398203"/>
                        </a:cubicBezTo>
                        <a:cubicBezTo>
                          <a:pt x="581996" y="332182"/>
                          <a:pt x="624304" y="261608"/>
                          <a:pt x="647853" y="204664"/>
                        </a:cubicBezTo>
                        <a:cubicBezTo>
                          <a:pt x="679555" y="151418"/>
                          <a:pt x="713108" y="104896"/>
                          <a:pt x="735064" y="78327"/>
                        </a:cubicBezTo>
                        <a:cubicBezTo>
                          <a:pt x="755665" y="45921"/>
                          <a:pt x="774909" y="28001"/>
                          <a:pt x="794866" y="13814"/>
                        </a:cubicBezTo>
                        <a:cubicBezTo>
                          <a:pt x="813536" y="654"/>
                          <a:pt x="827019" y="-637"/>
                          <a:pt x="847193" y="374"/>
                        </a:cubicBezTo>
                        <a:cubicBezTo>
                          <a:pt x="868928" y="2726"/>
                          <a:pt x="897312" y="7861"/>
                          <a:pt x="914470" y="21878"/>
                        </a:cubicBezTo>
                        <a:cubicBezTo>
                          <a:pt x="930469" y="35958"/>
                          <a:pt x="949605" y="60857"/>
                          <a:pt x="969289" y="89079"/>
                        </a:cubicBezTo>
                        <a:cubicBezTo>
                          <a:pt x="993987" y="122926"/>
                          <a:pt x="1016281" y="151839"/>
                          <a:pt x="1049024" y="204664"/>
                        </a:cubicBezTo>
                        <a:cubicBezTo>
                          <a:pt x="1089600" y="273781"/>
                          <a:pt x="1134404" y="378722"/>
                          <a:pt x="1168628" y="435835"/>
                        </a:cubicBezTo>
                        <a:cubicBezTo>
                          <a:pt x="1213407" y="502541"/>
                          <a:pt x="1262816" y="561919"/>
                          <a:pt x="1308166" y="613246"/>
                        </a:cubicBezTo>
                        <a:cubicBezTo>
                          <a:pt x="1348437" y="658244"/>
                          <a:pt x="1407006" y="679874"/>
                          <a:pt x="1450196" y="699263"/>
                        </a:cubicBezTo>
                        <a:cubicBezTo>
                          <a:pt x="1489249" y="717844"/>
                          <a:pt x="1521112" y="716333"/>
                          <a:pt x="1562324" y="726144"/>
                        </a:cubicBezTo>
                        <a:cubicBezTo>
                          <a:pt x="1601804" y="725535"/>
                          <a:pt x="1639686" y="733391"/>
                          <a:pt x="1684420" y="73152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Freeform 141">
            <a:extLst>
              <a:ext uri="{FF2B5EF4-FFF2-40B4-BE49-F238E27FC236}">
                <a16:creationId xmlns:a16="http://schemas.microsoft.com/office/drawing/2014/main" id="{AEEC3B5B-A278-A07A-3725-839A0FD16A30}"/>
              </a:ext>
            </a:extLst>
          </p:cNvPr>
          <p:cNvSpPr/>
          <p:nvPr/>
        </p:nvSpPr>
        <p:spPr>
          <a:xfrm rot="16200000">
            <a:off x="994085" y="5258560"/>
            <a:ext cx="497459" cy="795235"/>
          </a:xfrm>
          <a:custGeom>
            <a:avLst/>
            <a:gdLst>
              <a:gd name="connsiteX0" fmla="*/ 0 w 6506677"/>
              <a:gd name="connsiteY0" fmla="*/ 2609786 h 2619411"/>
              <a:gd name="connsiteX1" fmla="*/ 1010652 w 6506677"/>
              <a:gd name="connsiteY1" fmla="*/ 2494283 h 2619411"/>
              <a:gd name="connsiteX2" fmla="*/ 1617044 w 6506677"/>
              <a:gd name="connsiteY2" fmla="*/ 2099647 h 2619411"/>
              <a:gd name="connsiteX3" fmla="*/ 2117557 w 6506677"/>
              <a:gd name="connsiteY3" fmla="*/ 1425879 h 2619411"/>
              <a:gd name="connsiteX4" fmla="*/ 2502568 w 6506677"/>
              <a:gd name="connsiteY4" fmla="*/ 732860 h 2619411"/>
              <a:gd name="connsiteX5" fmla="*/ 2839452 w 6506677"/>
              <a:gd name="connsiteY5" fmla="*/ 280472 h 2619411"/>
              <a:gd name="connsiteX6" fmla="*/ 3070458 w 6506677"/>
              <a:gd name="connsiteY6" fmla="*/ 49466 h 2619411"/>
              <a:gd name="connsiteX7" fmla="*/ 3272589 w 6506677"/>
              <a:gd name="connsiteY7" fmla="*/ 1340 h 2619411"/>
              <a:gd name="connsiteX8" fmla="*/ 3532471 w 6506677"/>
              <a:gd name="connsiteY8" fmla="*/ 78342 h 2619411"/>
              <a:gd name="connsiteX9" fmla="*/ 3744227 w 6506677"/>
              <a:gd name="connsiteY9" fmla="*/ 318973 h 2619411"/>
              <a:gd name="connsiteX10" fmla="*/ 4052235 w 6506677"/>
              <a:gd name="connsiteY10" fmla="*/ 732860 h 2619411"/>
              <a:gd name="connsiteX11" fmla="*/ 4514248 w 6506677"/>
              <a:gd name="connsiteY11" fmla="*/ 1560632 h 2619411"/>
              <a:gd name="connsiteX12" fmla="*/ 5053263 w 6506677"/>
              <a:gd name="connsiteY12" fmla="*/ 2195900 h 2619411"/>
              <a:gd name="connsiteX13" fmla="*/ 5601903 w 6506677"/>
              <a:gd name="connsiteY13" fmla="*/ 2503908 h 2619411"/>
              <a:gd name="connsiteX14" fmla="*/ 6035040 w 6506677"/>
              <a:gd name="connsiteY14" fmla="*/ 2600161 h 2619411"/>
              <a:gd name="connsiteX15" fmla="*/ 6506677 w 6506677"/>
              <a:gd name="connsiteY15" fmla="*/ 2619411 h 2619411"/>
              <a:gd name="connsiteX0" fmla="*/ 0 w 6544195"/>
              <a:gd name="connsiteY0" fmla="*/ 2609786 h 2621117"/>
              <a:gd name="connsiteX1" fmla="*/ 1010652 w 6544195"/>
              <a:gd name="connsiteY1" fmla="*/ 2494283 h 2621117"/>
              <a:gd name="connsiteX2" fmla="*/ 1617044 w 6544195"/>
              <a:gd name="connsiteY2" fmla="*/ 2099647 h 2621117"/>
              <a:gd name="connsiteX3" fmla="*/ 2117557 w 6544195"/>
              <a:gd name="connsiteY3" fmla="*/ 1425879 h 2621117"/>
              <a:gd name="connsiteX4" fmla="*/ 2502568 w 6544195"/>
              <a:gd name="connsiteY4" fmla="*/ 732860 h 2621117"/>
              <a:gd name="connsiteX5" fmla="*/ 2839452 w 6544195"/>
              <a:gd name="connsiteY5" fmla="*/ 280472 h 2621117"/>
              <a:gd name="connsiteX6" fmla="*/ 3070458 w 6544195"/>
              <a:gd name="connsiteY6" fmla="*/ 49466 h 2621117"/>
              <a:gd name="connsiteX7" fmla="*/ 3272589 w 6544195"/>
              <a:gd name="connsiteY7" fmla="*/ 1340 h 2621117"/>
              <a:gd name="connsiteX8" fmla="*/ 3532471 w 6544195"/>
              <a:gd name="connsiteY8" fmla="*/ 78342 h 2621117"/>
              <a:gd name="connsiteX9" fmla="*/ 3744227 w 6544195"/>
              <a:gd name="connsiteY9" fmla="*/ 318973 h 2621117"/>
              <a:gd name="connsiteX10" fmla="*/ 4052235 w 6544195"/>
              <a:gd name="connsiteY10" fmla="*/ 732860 h 2621117"/>
              <a:gd name="connsiteX11" fmla="*/ 4514248 w 6544195"/>
              <a:gd name="connsiteY11" fmla="*/ 1560632 h 2621117"/>
              <a:gd name="connsiteX12" fmla="*/ 5053263 w 6544195"/>
              <a:gd name="connsiteY12" fmla="*/ 2195900 h 2621117"/>
              <a:gd name="connsiteX13" fmla="*/ 5601903 w 6544195"/>
              <a:gd name="connsiteY13" fmla="*/ 2503908 h 2621117"/>
              <a:gd name="connsiteX14" fmla="*/ 6035040 w 6544195"/>
              <a:gd name="connsiteY14" fmla="*/ 2600161 h 2621117"/>
              <a:gd name="connsiteX15" fmla="*/ 6506677 w 6544195"/>
              <a:gd name="connsiteY15" fmla="*/ 2619411 h 2621117"/>
              <a:gd name="connsiteX16" fmla="*/ 6515311 w 6544195"/>
              <a:gd name="connsiteY16" fmla="*/ 2620289 h 2621117"/>
              <a:gd name="connsiteX0" fmla="*/ 0 w 8131680"/>
              <a:gd name="connsiteY0" fmla="*/ 2609786 h 2621117"/>
              <a:gd name="connsiteX1" fmla="*/ 1010652 w 8131680"/>
              <a:gd name="connsiteY1" fmla="*/ 2494283 h 2621117"/>
              <a:gd name="connsiteX2" fmla="*/ 1617044 w 8131680"/>
              <a:gd name="connsiteY2" fmla="*/ 2099647 h 2621117"/>
              <a:gd name="connsiteX3" fmla="*/ 2117557 w 8131680"/>
              <a:gd name="connsiteY3" fmla="*/ 1425879 h 2621117"/>
              <a:gd name="connsiteX4" fmla="*/ 2502568 w 8131680"/>
              <a:gd name="connsiteY4" fmla="*/ 732860 h 2621117"/>
              <a:gd name="connsiteX5" fmla="*/ 2839452 w 8131680"/>
              <a:gd name="connsiteY5" fmla="*/ 280472 h 2621117"/>
              <a:gd name="connsiteX6" fmla="*/ 3070458 w 8131680"/>
              <a:gd name="connsiteY6" fmla="*/ 49466 h 2621117"/>
              <a:gd name="connsiteX7" fmla="*/ 3272589 w 8131680"/>
              <a:gd name="connsiteY7" fmla="*/ 1340 h 2621117"/>
              <a:gd name="connsiteX8" fmla="*/ 3532471 w 8131680"/>
              <a:gd name="connsiteY8" fmla="*/ 78342 h 2621117"/>
              <a:gd name="connsiteX9" fmla="*/ 3744227 w 8131680"/>
              <a:gd name="connsiteY9" fmla="*/ 318973 h 2621117"/>
              <a:gd name="connsiteX10" fmla="*/ 4052235 w 8131680"/>
              <a:gd name="connsiteY10" fmla="*/ 732860 h 2621117"/>
              <a:gd name="connsiteX11" fmla="*/ 4514248 w 8131680"/>
              <a:gd name="connsiteY11" fmla="*/ 1560632 h 2621117"/>
              <a:gd name="connsiteX12" fmla="*/ 5053263 w 8131680"/>
              <a:gd name="connsiteY12" fmla="*/ 2195900 h 2621117"/>
              <a:gd name="connsiteX13" fmla="*/ 5601903 w 8131680"/>
              <a:gd name="connsiteY13" fmla="*/ 2503908 h 2621117"/>
              <a:gd name="connsiteX14" fmla="*/ 6035040 w 8131680"/>
              <a:gd name="connsiteY14" fmla="*/ 2600161 h 2621117"/>
              <a:gd name="connsiteX15" fmla="*/ 6506677 w 8131680"/>
              <a:gd name="connsiteY15" fmla="*/ 2619411 h 2621117"/>
              <a:gd name="connsiteX16" fmla="*/ 8131680 w 8131680"/>
              <a:gd name="connsiteY16" fmla="*/ 2620289 h 2621117"/>
              <a:gd name="connsiteX0" fmla="*/ 0 w 8131680"/>
              <a:gd name="connsiteY0" fmla="*/ 2609786 h 2621117"/>
              <a:gd name="connsiteX1" fmla="*/ 153282 w 8131680"/>
              <a:gd name="connsiteY1" fmla="*/ 2603691 h 2621117"/>
              <a:gd name="connsiteX2" fmla="*/ 1010652 w 8131680"/>
              <a:gd name="connsiteY2" fmla="*/ 2494283 h 2621117"/>
              <a:gd name="connsiteX3" fmla="*/ 1617044 w 8131680"/>
              <a:gd name="connsiteY3" fmla="*/ 2099647 h 2621117"/>
              <a:gd name="connsiteX4" fmla="*/ 2117557 w 8131680"/>
              <a:gd name="connsiteY4" fmla="*/ 1425879 h 2621117"/>
              <a:gd name="connsiteX5" fmla="*/ 2502568 w 8131680"/>
              <a:gd name="connsiteY5" fmla="*/ 732860 h 2621117"/>
              <a:gd name="connsiteX6" fmla="*/ 2839452 w 8131680"/>
              <a:gd name="connsiteY6" fmla="*/ 280472 h 2621117"/>
              <a:gd name="connsiteX7" fmla="*/ 3070458 w 8131680"/>
              <a:gd name="connsiteY7" fmla="*/ 49466 h 2621117"/>
              <a:gd name="connsiteX8" fmla="*/ 3272589 w 8131680"/>
              <a:gd name="connsiteY8" fmla="*/ 1340 h 2621117"/>
              <a:gd name="connsiteX9" fmla="*/ 3532471 w 8131680"/>
              <a:gd name="connsiteY9" fmla="*/ 78342 h 2621117"/>
              <a:gd name="connsiteX10" fmla="*/ 3744227 w 8131680"/>
              <a:gd name="connsiteY10" fmla="*/ 318973 h 2621117"/>
              <a:gd name="connsiteX11" fmla="*/ 4052235 w 8131680"/>
              <a:gd name="connsiteY11" fmla="*/ 732860 h 2621117"/>
              <a:gd name="connsiteX12" fmla="*/ 4514248 w 8131680"/>
              <a:gd name="connsiteY12" fmla="*/ 1560632 h 2621117"/>
              <a:gd name="connsiteX13" fmla="*/ 5053263 w 8131680"/>
              <a:gd name="connsiteY13" fmla="*/ 2195900 h 2621117"/>
              <a:gd name="connsiteX14" fmla="*/ 5601903 w 8131680"/>
              <a:gd name="connsiteY14" fmla="*/ 2503908 h 2621117"/>
              <a:gd name="connsiteX15" fmla="*/ 6035040 w 8131680"/>
              <a:gd name="connsiteY15" fmla="*/ 2600161 h 2621117"/>
              <a:gd name="connsiteX16" fmla="*/ 6506677 w 8131680"/>
              <a:gd name="connsiteY16" fmla="*/ 2619411 h 2621117"/>
              <a:gd name="connsiteX17" fmla="*/ 8131680 w 8131680"/>
              <a:gd name="connsiteY17" fmla="*/ 2620289 h 2621117"/>
              <a:gd name="connsiteX0" fmla="*/ 0 w 9618739"/>
              <a:gd name="connsiteY0" fmla="*/ 2609786 h 2621117"/>
              <a:gd name="connsiteX1" fmla="*/ 1640341 w 9618739"/>
              <a:gd name="connsiteY1" fmla="*/ 2603691 h 2621117"/>
              <a:gd name="connsiteX2" fmla="*/ 2497711 w 9618739"/>
              <a:gd name="connsiteY2" fmla="*/ 2494283 h 2621117"/>
              <a:gd name="connsiteX3" fmla="*/ 3104103 w 9618739"/>
              <a:gd name="connsiteY3" fmla="*/ 2099647 h 2621117"/>
              <a:gd name="connsiteX4" fmla="*/ 3604616 w 9618739"/>
              <a:gd name="connsiteY4" fmla="*/ 1425879 h 2621117"/>
              <a:gd name="connsiteX5" fmla="*/ 3989627 w 9618739"/>
              <a:gd name="connsiteY5" fmla="*/ 732860 h 2621117"/>
              <a:gd name="connsiteX6" fmla="*/ 4326511 w 9618739"/>
              <a:gd name="connsiteY6" fmla="*/ 280472 h 2621117"/>
              <a:gd name="connsiteX7" fmla="*/ 4557517 w 9618739"/>
              <a:gd name="connsiteY7" fmla="*/ 49466 h 2621117"/>
              <a:gd name="connsiteX8" fmla="*/ 4759648 w 9618739"/>
              <a:gd name="connsiteY8" fmla="*/ 1340 h 2621117"/>
              <a:gd name="connsiteX9" fmla="*/ 5019530 w 9618739"/>
              <a:gd name="connsiteY9" fmla="*/ 78342 h 2621117"/>
              <a:gd name="connsiteX10" fmla="*/ 5231286 w 9618739"/>
              <a:gd name="connsiteY10" fmla="*/ 318973 h 2621117"/>
              <a:gd name="connsiteX11" fmla="*/ 5539294 w 9618739"/>
              <a:gd name="connsiteY11" fmla="*/ 732860 h 2621117"/>
              <a:gd name="connsiteX12" fmla="*/ 6001307 w 9618739"/>
              <a:gd name="connsiteY12" fmla="*/ 1560632 h 2621117"/>
              <a:gd name="connsiteX13" fmla="*/ 6540322 w 9618739"/>
              <a:gd name="connsiteY13" fmla="*/ 2195900 h 2621117"/>
              <a:gd name="connsiteX14" fmla="*/ 7088962 w 9618739"/>
              <a:gd name="connsiteY14" fmla="*/ 2503908 h 2621117"/>
              <a:gd name="connsiteX15" fmla="*/ 7522099 w 9618739"/>
              <a:gd name="connsiteY15" fmla="*/ 2600161 h 2621117"/>
              <a:gd name="connsiteX16" fmla="*/ 7993736 w 9618739"/>
              <a:gd name="connsiteY16" fmla="*/ 2619411 h 2621117"/>
              <a:gd name="connsiteX17" fmla="*/ 9618739 w 9618739"/>
              <a:gd name="connsiteY17" fmla="*/ 2620289 h 2621117"/>
              <a:gd name="connsiteX0" fmla="*/ 0 w 9618739"/>
              <a:gd name="connsiteY0" fmla="*/ 2609599 h 2620930"/>
              <a:gd name="connsiteX1" fmla="*/ 1640341 w 9618739"/>
              <a:gd name="connsiteY1" fmla="*/ 2603504 h 2620930"/>
              <a:gd name="connsiteX2" fmla="*/ 2497711 w 9618739"/>
              <a:gd name="connsiteY2" fmla="*/ 2494096 h 2620930"/>
              <a:gd name="connsiteX3" fmla="*/ 3104103 w 9618739"/>
              <a:gd name="connsiteY3" fmla="*/ 2099460 h 2620930"/>
              <a:gd name="connsiteX4" fmla="*/ 3604616 w 9618739"/>
              <a:gd name="connsiteY4" fmla="*/ 1425692 h 2620930"/>
              <a:gd name="connsiteX5" fmla="*/ 3989627 w 9618739"/>
              <a:gd name="connsiteY5" fmla="*/ 732673 h 2620930"/>
              <a:gd name="connsiteX6" fmla="*/ 4261857 w 9618739"/>
              <a:gd name="connsiteY6" fmla="*/ 263690 h 2620930"/>
              <a:gd name="connsiteX7" fmla="*/ 4557517 w 9618739"/>
              <a:gd name="connsiteY7" fmla="*/ 49279 h 2620930"/>
              <a:gd name="connsiteX8" fmla="*/ 4759648 w 9618739"/>
              <a:gd name="connsiteY8" fmla="*/ 1153 h 2620930"/>
              <a:gd name="connsiteX9" fmla="*/ 5019530 w 9618739"/>
              <a:gd name="connsiteY9" fmla="*/ 78155 h 2620930"/>
              <a:gd name="connsiteX10" fmla="*/ 5231286 w 9618739"/>
              <a:gd name="connsiteY10" fmla="*/ 318786 h 2620930"/>
              <a:gd name="connsiteX11" fmla="*/ 5539294 w 9618739"/>
              <a:gd name="connsiteY11" fmla="*/ 732673 h 2620930"/>
              <a:gd name="connsiteX12" fmla="*/ 6001307 w 9618739"/>
              <a:gd name="connsiteY12" fmla="*/ 1560445 h 2620930"/>
              <a:gd name="connsiteX13" fmla="*/ 6540322 w 9618739"/>
              <a:gd name="connsiteY13" fmla="*/ 2195713 h 2620930"/>
              <a:gd name="connsiteX14" fmla="*/ 7088962 w 9618739"/>
              <a:gd name="connsiteY14" fmla="*/ 2503721 h 2620930"/>
              <a:gd name="connsiteX15" fmla="*/ 7522099 w 9618739"/>
              <a:gd name="connsiteY15" fmla="*/ 2599974 h 2620930"/>
              <a:gd name="connsiteX16" fmla="*/ 7993736 w 9618739"/>
              <a:gd name="connsiteY16" fmla="*/ 2619224 h 2620930"/>
              <a:gd name="connsiteX17" fmla="*/ 9618739 w 9618739"/>
              <a:gd name="connsiteY17" fmla="*/ 2620102 h 2620930"/>
              <a:gd name="connsiteX0" fmla="*/ 0 w 9618739"/>
              <a:gd name="connsiteY0" fmla="*/ 2609599 h 2620930"/>
              <a:gd name="connsiteX1" fmla="*/ 1640341 w 9618739"/>
              <a:gd name="connsiteY1" fmla="*/ 2603504 h 2620930"/>
              <a:gd name="connsiteX2" fmla="*/ 2497711 w 9618739"/>
              <a:gd name="connsiteY2" fmla="*/ 2494096 h 2620930"/>
              <a:gd name="connsiteX3" fmla="*/ 3104103 w 9618739"/>
              <a:gd name="connsiteY3" fmla="*/ 2099460 h 2620930"/>
              <a:gd name="connsiteX4" fmla="*/ 3604616 w 9618739"/>
              <a:gd name="connsiteY4" fmla="*/ 1425692 h 2620930"/>
              <a:gd name="connsiteX5" fmla="*/ 3989627 w 9618739"/>
              <a:gd name="connsiteY5" fmla="*/ 732673 h 2620930"/>
              <a:gd name="connsiteX6" fmla="*/ 4261857 w 9618739"/>
              <a:gd name="connsiteY6" fmla="*/ 263690 h 2620930"/>
              <a:gd name="connsiteX7" fmla="*/ 4557517 w 9618739"/>
              <a:gd name="connsiteY7" fmla="*/ 49279 h 2620930"/>
              <a:gd name="connsiteX8" fmla="*/ 4759648 w 9618739"/>
              <a:gd name="connsiteY8" fmla="*/ 1153 h 2620930"/>
              <a:gd name="connsiteX9" fmla="*/ 5019530 w 9618739"/>
              <a:gd name="connsiteY9" fmla="*/ 78155 h 2620930"/>
              <a:gd name="connsiteX10" fmla="*/ 5295941 w 9618739"/>
              <a:gd name="connsiteY10" fmla="*/ 327085 h 2620930"/>
              <a:gd name="connsiteX11" fmla="*/ 5539294 w 9618739"/>
              <a:gd name="connsiteY11" fmla="*/ 732673 h 2620930"/>
              <a:gd name="connsiteX12" fmla="*/ 6001307 w 9618739"/>
              <a:gd name="connsiteY12" fmla="*/ 1560445 h 2620930"/>
              <a:gd name="connsiteX13" fmla="*/ 6540322 w 9618739"/>
              <a:gd name="connsiteY13" fmla="*/ 2195713 h 2620930"/>
              <a:gd name="connsiteX14" fmla="*/ 7088962 w 9618739"/>
              <a:gd name="connsiteY14" fmla="*/ 2503721 h 2620930"/>
              <a:gd name="connsiteX15" fmla="*/ 7522099 w 9618739"/>
              <a:gd name="connsiteY15" fmla="*/ 2599974 h 2620930"/>
              <a:gd name="connsiteX16" fmla="*/ 7993736 w 9618739"/>
              <a:gd name="connsiteY16" fmla="*/ 2619224 h 2620930"/>
              <a:gd name="connsiteX17" fmla="*/ 9618739 w 9618739"/>
              <a:gd name="connsiteY17" fmla="*/ 2620102 h 2620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618739" h="2620930">
                <a:moveTo>
                  <a:pt x="0" y="2609599"/>
                </a:moveTo>
                <a:cubicBezTo>
                  <a:pt x="25547" y="2608583"/>
                  <a:pt x="1471899" y="2622754"/>
                  <a:pt x="1640341" y="2603504"/>
                </a:cubicBezTo>
                <a:cubicBezTo>
                  <a:pt x="1808783" y="2584254"/>
                  <a:pt x="2253751" y="2578103"/>
                  <a:pt x="2497711" y="2494096"/>
                </a:cubicBezTo>
                <a:cubicBezTo>
                  <a:pt x="2741671" y="2410089"/>
                  <a:pt x="2919619" y="2277527"/>
                  <a:pt x="3104103" y="2099460"/>
                </a:cubicBezTo>
                <a:cubicBezTo>
                  <a:pt x="3288587" y="1921393"/>
                  <a:pt x="3457029" y="1653490"/>
                  <a:pt x="3604616" y="1425692"/>
                </a:cubicBezTo>
                <a:cubicBezTo>
                  <a:pt x="3752203" y="1197894"/>
                  <a:pt x="3880087" y="926340"/>
                  <a:pt x="3989627" y="732673"/>
                </a:cubicBezTo>
                <a:cubicBezTo>
                  <a:pt x="4099167" y="539006"/>
                  <a:pt x="4167209" y="377589"/>
                  <a:pt x="4261857" y="263690"/>
                </a:cubicBezTo>
                <a:cubicBezTo>
                  <a:pt x="4356505" y="149791"/>
                  <a:pt x="4474552" y="93035"/>
                  <a:pt x="4557517" y="49279"/>
                </a:cubicBezTo>
                <a:cubicBezTo>
                  <a:pt x="4640482" y="5523"/>
                  <a:pt x="4682646" y="-3660"/>
                  <a:pt x="4759648" y="1153"/>
                </a:cubicBezTo>
                <a:cubicBezTo>
                  <a:pt x="4836650" y="5966"/>
                  <a:pt x="4930148" y="23833"/>
                  <a:pt x="5019530" y="78155"/>
                </a:cubicBezTo>
                <a:cubicBezTo>
                  <a:pt x="5108912" y="132477"/>
                  <a:pt x="5209314" y="217999"/>
                  <a:pt x="5295941" y="327085"/>
                </a:cubicBezTo>
                <a:cubicBezTo>
                  <a:pt x="5382568" y="436171"/>
                  <a:pt x="5421733" y="527113"/>
                  <a:pt x="5539294" y="732673"/>
                </a:cubicBezTo>
                <a:cubicBezTo>
                  <a:pt x="5656855" y="938233"/>
                  <a:pt x="5834469" y="1316605"/>
                  <a:pt x="6001307" y="1560445"/>
                </a:cubicBezTo>
                <a:cubicBezTo>
                  <a:pt x="6168145" y="1804285"/>
                  <a:pt x="6359046" y="2038500"/>
                  <a:pt x="6540322" y="2195713"/>
                </a:cubicBezTo>
                <a:cubicBezTo>
                  <a:pt x="6721598" y="2352926"/>
                  <a:pt x="6925332" y="2436344"/>
                  <a:pt x="7088962" y="2503721"/>
                </a:cubicBezTo>
                <a:cubicBezTo>
                  <a:pt x="7252592" y="2571098"/>
                  <a:pt x="7371303" y="2580723"/>
                  <a:pt x="7522099" y="2599974"/>
                </a:cubicBezTo>
                <a:cubicBezTo>
                  <a:pt x="7672895" y="2619225"/>
                  <a:pt x="7833315" y="2619224"/>
                  <a:pt x="7993736" y="2619224"/>
                </a:cubicBezTo>
                <a:cubicBezTo>
                  <a:pt x="8073781" y="2622579"/>
                  <a:pt x="9616940" y="2619919"/>
                  <a:pt x="9618739" y="2620102"/>
                </a:cubicBezTo>
              </a:path>
            </a:pathLst>
          </a:custGeom>
          <a:solidFill>
            <a:srgbClr val="92D050"/>
          </a:solidFill>
          <a:ln w="38100" cap="rnd"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684420"/>
                      <a:gd name="connsiteY0" fmla="*/ 728832 h 731520"/>
                      <a:gd name="connsiteX1" fmla="*/ 261633 w 1684420"/>
                      <a:gd name="connsiteY1" fmla="*/ 696575 h 731520"/>
                      <a:gd name="connsiteX2" fmla="*/ 418613 w 1684420"/>
                      <a:gd name="connsiteY2" fmla="*/ 586366 h 731520"/>
                      <a:gd name="connsiteX3" fmla="*/ 548183 w 1684420"/>
                      <a:gd name="connsiteY3" fmla="*/ 398203 h 731520"/>
                      <a:gd name="connsiteX4" fmla="*/ 647853 w 1684420"/>
                      <a:gd name="connsiteY4" fmla="*/ 204664 h 731520"/>
                      <a:gd name="connsiteX5" fmla="*/ 735064 w 1684420"/>
                      <a:gd name="connsiteY5" fmla="*/ 78327 h 731520"/>
                      <a:gd name="connsiteX6" fmla="*/ 794866 w 1684420"/>
                      <a:gd name="connsiteY6" fmla="*/ 13814 h 731520"/>
                      <a:gd name="connsiteX7" fmla="*/ 847193 w 1684420"/>
                      <a:gd name="connsiteY7" fmla="*/ 374 h 731520"/>
                      <a:gd name="connsiteX8" fmla="*/ 914470 w 1684420"/>
                      <a:gd name="connsiteY8" fmla="*/ 21878 h 731520"/>
                      <a:gd name="connsiteX9" fmla="*/ 969289 w 1684420"/>
                      <a:gd name="connsiteY9" fmla="*/ 89079 h 731520"/>
                      <a:gd name="connsiteX10" fmla="*/ 1049024 w 1684420"/>
                      <a:gd name="connsiteY10" fmla="*/ 204664 h 731520"/>
                      <a:gd name="connsiteX11" fmla="*/ 1168628 w 1684420"/>
                      <a:gd name="connsiteY11" fmla="*/ 435835 h 731520"/>
                      <a:gd name="connsiteX12" fmla="*/ 1308166 w 1684420"/>
                      <a:gd name="connsiteY12" fmla="*/ 613246 h 731520"/>
                      <a:gd name="connsiteX13" fmla="*/ 1450196 w 1684420"/>
                      <a:gd name="connsiteY13" fmla="*/ 699263 h 731520"/>
                      <a:gd name="connsiteX14" fmla="*/ 1562324 w 1684420"/>
                      <a:gd name="connsiteY14" fmla="*/ 726144 h 731520"/>
                      <a:gd name="connsiteX15" fmla="*/ 1684420 w 1684420"/>
                      <a:gd name="connsiteY15" fmla="*/ 731520 h 731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684420" h="731520" extrusionOk="0">
                        <a:moveTo>
                          <a:pt x="0" y="728832"/>
                        </a:moveTo>
                        <a:cubicBezTo>
                          <a:pt x="91648" y="721932"/>
                          <a:pt x="189507" y="721204"/>
                          <a:pt x="261633" y="696575"/>
                        </a:cubicBezTo>
                        <a:cubicBezTo>
                          <a:pt x="341585" y="674975"/>
                          <a:pt x="363473" y="636329"/>
                          <a:pt x="418613" y="586366"/>
                        </a:cubicBezTo>
                        <a:cubicBezTo>
                          <a:pt x="457728" y="545077"/>
                          <a:pt x="507781" y="473960"/>
                          <a:pt x="548183" y="398203"/>
                        </a:cubicBezTo>
                        <a:cubicBezTo>
                          <a:pt x="581996" y="332182"/>
                          <a:pt x="624304" y="261608"/>
                          <a:pt x="647853" y="204664"/>
                        </a:cubicBezTo>
                        <a:cubicBezTo>
                          <a:pt x="679555" y="151418"/>
                          <a:pt x="713108" y="104896"/>
                          <a:pt x="735064" y="78327"/>
                        </a:cubicBezTo>
                        <a:cubicBezTo>
                          <a:pt x="755665" y="45921"/>
                          <a:pt x="774909" y="28001"/>
                          <a:pt x="794866" y="13814"/>
                        </a:cubicBezTo>
                        <a:cubicBezTo>
                          <a:pt x="813536" y="654"/>
                          <a:pt x="827019" y="-637"/>
                          <a:pt x="847193" y="374"/>
                        </a:cubicBezTo>
                        <a:cubicBezTo>
                          <a:pt x="868928" y="2726"/>
                          <a:pt x="897312" y="7861"/>
                          <a:pt x="914470" y="21878"/>
                        </a:cubicBezTo>
                        <a:cubicBezTo>
                          <a:pt x="930469" y="35958"/>
                          <a:pt x="949605" y="60857"/>
                          <a:pt x="969289" y="89079"/>
                        </a:cubicBezTo>
                        <a:cubicBezTo>
                          <a:pt x="993987" y="122926"/>
                          <a:pt x="1016281" y="151839"/>
                          <a:pt x="1049024" y="204664"/>
                        </a:cubicBezTo>
                        <a:cubicBezTo>
                          <a:pt x="1089600" y="273781"/>
                          <a:pt x="1134404" y="378722"/>
                          <a:pt x="1168628" y="435835"/>
                        </a:cubicBezTo>
                        <a:cubicBezTo>
                          <a:pt x="1213407" y="502541"/>
                          <a:pt x="1262816" y="561919"/>
                          <a:pt x="1308166" y="613246"/>
                        </a:cubicBezTo>
                        <a:cubicBezTo>
                          <a:pt x="1348437" y="658244"/>
                          <a:pt x="1407006" y="679874"/>
                          <a:pt x="1450196" y="699263"/>
                        </a:cubicBezTo>
                        <a:cubicBezTo>
                          <a:pt x="1489249" y="717844"/>
                          <a:pt x="1521112" y="716333"/>
                          <a:pt x="1562324" y="726144"/>
                        </a:cubicBezTo>
                        <a:cubicBezTo>
                          <a:pt x="1601804" y="725535"/>
                          <a:pt x="1639686" y="733391"/>
                          <a:pt x="1684420" y="73152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8420A70C-5489-34EE-776E-866DFC3B4962}"/>
              </a:ext>
            </a:extLst>
          </p:cNvPr>
          <p:cNvCxnSpPr>
            <a:cxnSpLocks/>
          </p:cNvCxnSpPr>
          <p:nvPr/>
        </p:nvCxnSpPr>
        <p:spPr>
          <a:xfrm flipV="1">
            <a:off x="1646205" y="1742173"/>
            <a:ext cx="0" cy="1475864"/>
          </a:xfrm>
          <a:prstGeom prst="straightConnector1">
            <a:avLst/>
          </a:prstGeom>
          <a:ln w="508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60115F87-CDC1-AF0D-3E03-6DB9F257D68C}"/>
              </a:ext>
            </a:extLst>
          </p:cNvPr>
          <p:cNvCxnSpPr>
            <a:cxnSpLocks/>
          </p:cNvCxnSpPr>
          <p:nvPr/>
        </p:nvCxnSpPr>
        <p:spPr>
          <a:xfrm flipH="1">
            <a:off x="462013" y="3231614"/>
            <a:ext cx="1184192" cy="0"/>
          </a:xfrm>
          <a:prstGeom prst="straightConnector1">
            <a:avLst/>
          </a:prstGeom>
          <a:ln w="508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D48B357-0137-97CA-F943-F4A8489B338E}"/>
              </a:ext>
            </a:extLst>
          </p:cNvPr>
          <p:cNvCxnSpPr>
            <a:cxnSpLocks/>
          </p:cNvCxnSpPr>
          <p:nvPr/>
        </p:nvCxnSpPr>
        <p:spPr>
          <a:xfrm flipV="1">
            <a:off x="1642877" y="4178788"/>
            <a:ext cx="0" cy="1768251"/>
          </a:xfrm>
          <a:prstGeom prst="straightConnector1">
            <a:avLst/>
          </a:prstGeom>
          <a:ln w="508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414F31DF-4106-96C2-22B1-B98DC66353AE}"/>
              </a:ext>
            </a:extLst>
          </p:cNvPr>
          <p:cNvCxnSpPr/>
          <p:nvPr/>
        </p:nvCxnSpPr>
        <p:spPr>
          <a:xfrm>
            <a:off x="1640432" y="2690985"/>
            <a:ext cx="28722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44FC94A7-D3B2-2CCC-FA8E-AC3D15AAE60E}"/>
              </a:ext>
            </a:extLst>
          </p:cNvPr>
          <p:cNvCxnSpPr/>
          <p:nvPr/>
        </p:nvCxnSpPr>
        <p:spPr>
          <a:xfrm>
            <a:off x="1640432" y="4976903"/>
            <a:ext cx="28722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5F29947D-BA5B-E5B1-684B-C95A1ABF4A7C}"/>
              </a:ext>
            </a:extLst>
          </p:cNvPr>
          <p:cNvCxnSpPr/>
          <p:nvPr/>
        </p:nvCxnSpPr>
        <p:spPr>
          <a:xfrm>
            <a:off x="1640432" y="5668229"/>
            <a:ext cx="28722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9FA73974-BA7C-0004-7129-C92E52A29971}"/>
              </a:ext>
            </a:extLst>
          </p:cNvPr>
          <p:cNvSpPr txBox="1"/>
          <p:nvPr/>
        </p:nvSpPr>
        <p:spPr>
          <a:xfrm>
            <a:off x="1946995" y="246774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319CA96B-7E87-707E-5CE6-2EF52B672807}"/>
              </a:ext>
            </a:extLst>
          </p:cNvPr>
          <p:cNvSpPr txBox="1"/>
          <p:nvPr/>
        </p:nvSpPr>
        <p:spPr>
          <a:xfrm>
            <a:off x="1992686" y="4747266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2x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14AA0D1-B4F4-ED76-9109-E65D75096043}"/>
              </a:ext>
            </a:extLst>
          </p:cNvPr>
          <p:cNvSpPr txBox="1"/>
          <p:nvPr/>
        </p:nvSpPr>
        <p:spPr>
          <a:xfrm>
            <a:off x="2038377" y="5457466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ADC9EE7-725D-2B95-13CD-32DEB6F0B45A}"/>
              </a:ext>
            </a:extLst>
          </p:cNvPr>
          <p:cNvSpPr txBox="1"/>
          <p:nvPr/>
        </p:nvSpPr>
        <p:spPr>
          <a:xfrm rot="16200000">
            <a:off x="1148991" y="1833942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dose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750F915-C828-F5F7-3858-EEF3C2C75769}"/>
              </a:ext>
            </a:extLst>
          </p:cNvPr>
          <p:cNvSpPr txBox="1"/>
          <p:nvPr/>
        </p:nvSpPr>
        <p:spPr>
          <a:xfrm>
            <a:off x="664296" y="3260776"/>
            <a:ext cx="857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frequency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189C5DA3-4D14-CE17-5483-BBB549388D1F}"/>
              </a:ext>
            </a:extLst>
          </p:cNvPr>
          <p:cNvSpPr txBox="1"/>
          <p:nvPr/>
        </p:nvSpPr>
        <p:spPr>
          <a:xfrm rot="16200000">
            <a:off x="1153425" y="4354858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dose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426B86FD-C489-5B96-FF32-FDEAA359C9B2}"/>
              </a:ext>
            </a:extLst>
          </p:cNvPr>
          <p:cNvSpPr txBox="1"/>
          <p:nvPr/>
        </p:nvSpPr>
        <p:spPr>
          <a:xfrm>
            <a:off x="668730" y="5781692"/>
            <a:ext cx="857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frequency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78E947E-8C5C-4B0E-1832-2FCB57FDCE76}"/>
              </a:ext>
            </a:extLst>
          </p:cNvPr>
          <p:cNvSpPr txBox="1"/>
          <p:nvPr/>
        </p:nvSpPr>
        <p:spPr>
          <a:xfrm>
            <a:off x="266605" y="1218176"/>
            <a:ext cx="193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Dose Variance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8FC526B-7DFB-FE40-D087-BDE399513364}"/>
              </a:ext>
            </a:extLst>
          </p:cNvPr>
          <p:cNvGrpSpPr/>
          <p:nvPr/>
        </p:nvGrpSpPr>
        <p:grpSpPr>
          <a:xfrm>
            <a:off x="8030900" y="2725121"/>
            <a:ext cx="3126370" cy="2465311"/>
            <a:chOff x="6411061" y="1228410"/>
            <a:chExt cx="4308546" cy="3397519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B97C98D-76D5-2ECC-F168-5B5AE0829EAD}"/>
                </a:ext>
              </a:extLst>
            </p:cNvPr>
            <p:cNvCxnSpPr>
              <a:cxnSpLocks/>
            </p:cNvCxnSpPr>
            <p:nvPr/>
          </p:nvCxnSpPr>
          <p:spPr>
            <a:xfrm>
              <a:off x="6853117" y="1412234"/>
              <a:ext cx="10629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645F5D8-D0B4-BFAD-68B3-D31BDE1261A5}"/>
                </a:ext>
              </a:extLst>
            </p:cNvPr>
            <p:cNvCxnSpPr>
              <a:cxnSpLocks/>
            </p:cNvCxnSpPr>
            <p:nvPr/>
          </p:nvCxnSpPr>
          <p:spPr>
            <a:xfrm>
              <a:off x="6853116" y="2199198"/>
              <a:ext cx="10629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06BF568-3365-F141-198B-7060D3898762}"/>
                </a:ext>
              </a:extLst>
            </p:cNvPr>
            <p:cNvCxnSpPr>
              <a:cxnSpLocks/>
            </p:cNvCxnSpPr>
            <p:nvPr/>
          </p:nvCxnSpPr>
          <p:spPr>
            <a:xfrm>
              <a:off x="6853116" y="3773130"/>
              <a:ext cx="10629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B168DF2-2C46-2873-1EC7-AEB0A066AD21}"/>
                </a:ext>
              </a:extLst>
            </p:cNvPr>
            <p:cNvCxnSpPr>
              <a:cxnSpLocks/>
            </p:cNvCxnSpPr>
            <p:nvPr/>
          </p:nvCxnSpPr>
          <p:spPr>
            <a:xfrm>
              <a:off x="6853116" y="4560095"/>
              <a:ext cx="10629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56C6ACC-21F1-FE0E-0700-66DBC326239C}"/>
                </a:ext>
              </a:extLst>
            </p:cNvPr>
            <p:cNvSpPr txBox="1"/>
            <p:nvPr/>
          </p:nvSpPr>
          <p:spPr>
            <a:xfrm>
              <a:off x="6583288" y="4395096"/>
              <a:ext cx="248786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49F312A-8768-474A-4EEA-30AA66F0DAC0}"/>
                </a:ext>
              </a:extLst>
            </p:cNvPr>
            <p:cNvSpPr txBox="1"/>
            <p:nvPr/>
          </p:nvSpPr>
          <p:spPr>
            <a:xfrm>
              <a:off x="6550319" y="3613142"/>
              <a:ext cx="409087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0.25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0C6CB15-4DE9-78BB-CC99-5FEF7A0AF463}"/>
                </a:ext>
              </a:extLst>
            </p:cNvPr>
            <p:cNvSpPr txBox="1"/>
            <p:nvPr/>
          </p:nvSpPr>
          <p:spPr>
            <a:xfrm>
              <a:off x="6551030" y="2035778"/>
              <a:ext cx="409087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0.75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6976065-2D93-0107-AF11-00A89C99B4C1}"/>
                </a:ext>
              </a:extLst>
            </p:cNvPr>
            <p:cNvSpPr txBox="1"/>
            <p:nvPr/>
          </p:nvSpPr>
          <p:spPr>
            <a:xfrm>
              <a:off x="6543529" y="1266667"/>
              <a:ext cx="344967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1.0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6C63155-000F-3440-24C3-1B11C6F5B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4737" y="1228410"/>
              <a:ext cx="0" cy="33596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ACE14F1-3D89-6D62-4ACF-246B2698F2D9}"/>
                </a:ext>
              </a:extLst>
            </p:cNvPr>
            <p:cNvCxnSpPr>
              <a:cxnSpLocks/>
            </p:cNvCxnSpPr>
            <p:nvPr/>
          </p:nvCxnSpPr>
          <p:spPr>
            <a:xfrm>
              <a:off x="6964736" y="4573098"/>
              <a:ext cx="375487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8AF7B7A-B100-B093-E44E-DFD932810CD7}"/>
                </a:ext>
              </a:extLst>
            </p:cNvPr>
            <p:cNvCxnSpPr>
              <a:cxnSpLocks/>
            </p:cNvCxnSpPr>
            <p:nvPr/>
          </p:nvCxnSpPr>
          <p:spPr>
            <a:xfrm>
              <a:off x="6853116" y="2986164"/>
              <a:ext cx="10629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4FC772-D0DF-57B6-157E-7812714912D2}"/>
                </a:ext>
              </a:extLst>
            </p:cNvPr>
            <p:cNvSpPr txBox="1"/>
            <p:nvPr/>
          </p:nvSpPr>
          <p:spPr>
            <a:xfrm>
              <a:off x="6411061" y="2822741"/>
              <a:ext cx="563774" cy="3181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0.50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4B733FA7-A853-830D-DF3E-2D1A7D3075F3}"/>
              </a:ext>
            </a:extLst>
          </p:cNvPr>
          <p:cNvSpPr txBox="1"/>
          <p:nvPr/>
        </p:nvSpPr>
        <p:spPr>
          <a:xfrm rot="16200000">
            <a:off x="7207136" y="3773576"/>
            <a:ext cx="1353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% survival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46B511-D853-386D-226D-5847E10FFEC7}"/>
              </a:ext>
            </a:extLst>
          </p:cNvPr>
          <p:cNvSpPr txBox="1"/>
          <p:nvPr/>
        </p:nvSpPr>
        <p:spPr>
          <a:xfrm>
            <a:off x="10845494" y="4706449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dose</a:t>
            </a:r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2305727E-7875-DC21-07B6-CDA96DA3CCA4}"/>
              </a:ext>
            </a:extLst>
          </p:cNvPr>
          <p:cNvSpPr/>
          <p:nvPr/>
        </p:nvSpPr>
        <p:spPr>
          <a:xfrm rot="15537591">
            <a:off x="8344601" y="2976865"/>
            <a:ext cx="2308281" cy="1736662"/>
          </a:xfrm>
          <a:custGeom>
            <a:avLst/>
            <a:gdLst>
              <a:gd name="connsiteX0" fmla="*/ 0 w 7293254"/>
              <a:gd name="connsiteY0" fmla="*/ 2766213 h 2766213"/>
              <a:gd name="connsiteX1" fmla="*/ 2121408 w 7293254"/>
              <a:gd name="connsiteY1" fmla="*/ 2644293 h 2766213"/>
              <a:gd name="connsiteX2" fmla="*/ 3584448 w 7293254"/>
              <a:gd name="connsiteY2" fmla="*/ 1522629 h 2766213"/>
              <a:gd name="connsiteX3" fmla="*/ 4937760 w 7293254"/>
              <a:gd name="connsiteY3" fmla="*/ 266853 h 2766213"/>
              <a:gd name="connsiteX4" fmla="*/ 7071360 w 7293254"/>
              <a:gd name="connsiteY4" fmla="*/ 10821 h 2766213"/>
              <a:gd name="connsiteX5" fmla="*/ 7120128 w 7293254"/>
              <a:gd name="connsiteY5" fmla="*/ 71781 h 2766213"/>
              <a:gd name="connsiteX0" fmla="*/ 0 w 7293254"/>
              <a:gd name="connsiteY0" fmla="*/ 2766213 h 2766213"/>
              <a:gd name="connsiteX1" fmla="*/ 2121408 w 7293254"/>
              <a:gd name="connsiteY1" fmla="*/ 2644293 h 2766213"/>
              <a:gd name="connsiteX2" fmla="*/ 3584448 w 7293254"/>
              <a:gd name="connsiteY2" fmla="*/ 1522629 h 2766213"/>
              <a:gd name="connsiteX3" fmla="*/ 4937760 w 7293254"/>
              <a:gd name="connsiteY3" fmla="*/ 266853 h 2766213"/>
              <a:gd name="connsiteX4" fmla="*/ 7071360 w 7293254"/>
              <a:gd name="connsiteY4" fmla="*/ 10821 h 2766213"/>
              <a:gd name="connsiteX5" fmla="*/ 7120128 w 7293254"/>
              <a:gd name="connsiteY5" fmla="*/ 71781 h 2766213"/>
              <a:gd name="connsiteX0" fmla="*/ 0 w 7293254"/>
              <a:gd name="connsiteY0" fmla="*/ 2766213 h 2766213"/>
              <a:gd name="connsiteX1" fmla="*/ 2121408 w 7293254"/>
              <a:gd name="connsiteY1" fmla="*/ 2644293 h 2766213"/>
              <a:gd name="connsiteX2" fmla="*/ 3584448 w 7293254"/>
              <a:gd name="connsiteY2" fmla="*/ 1522629 h 2766213"/>
              <a:gd name="connsiteX3" fmla="*/ 4937760 w 7293254"/>
              <a:gd name="connsiteY3" fmla="*/ 266853 h 2766213"/>
              <a:gd name="connsiteX4" fmla="*/ 7071360 w 7293254"/>
              <a:gd name="connsiteY4" fmla="*/ 10821 h 2766213"/>
              <a:gd name="connsiteX5" fmla="*/ 7120128 w 7293254"/>
              <a:gd name="connsiteY5" fmla="*/ 71781 h 2766213"/>
              <a:gd name="connsiteX0" fmla="*/ 0 w 7293254"/>
              <a:gd name="connsiteY0" fmla="*/ 2766213 h 2766213"/>
              <a:gd name="connsiteX1" fmla="*/ 3584448 w 7293254"/>
              <a:gd name="connsiteY1" fmla="*/ 1522629 h 2766213"/>
              <a:gd name="connsiteX2" fmla="*/ 4937760 w 7293254"/>
              <a:gd name="connsiteY2" fmla="*/ 266853 h 2766213"/>
              <a:gd name="connsiteX3" fmla="*/ 7071360 w 7293254"/>
              <a:gd name="connsiteY3" fmla="*/ 10821 h 2766213"/>
              <a:gd name="connsiteX4" fmla="*/ 7120128 w 7293254"/>
              <a:gd name="connsiteY4" fmla="*/ 71781 h 2766213"/>
              <a:gd name="connsiteX0" fmla="*/ 0 w 7293254"/>
              <a:gd name="connsiteY0" fmla="*/ 2766213 h 2766213"/>
              <a:gd name="connsiteX1" fmla="*/ 3584448 w 7293254"/>
              <a:gd name="connsiteY1" fmla="*/ 1522629 h 2766213"/>
              <a:gd name="connsiteX2" fmla="*/ 4937760 w 7293254"/>
              <a:gd name="connsiteY2" fmla="*/ 266853 h 2766213"/>
              <a:gd name="connsiteX3" fmla="*/ 7071360 w 7293254"/>
              <a:gd name="connsiteY3" fmla="*/ 10821 h 2766213"/>
              <a:gd name="connsiteX4" fmla="*/ 7120128 w 7293254"/>
              <a:gd name="connsiteY4" fmla="*/ 71781 h 2766213"/>
              <a:gd name="connsiteX0" fmla="*/ 0 w 7293254"/>
              <a:gd name="connsiteY0" fmla="*/ 2766213 h 2790290"/>
              <a:gd name="connsiteX1" fmla="*/ 3584448 w 7293254"/>
              <a:gd name="connsiteY1" fmla="*/ 1522629 h 2790290"/>
              <a:gd name="connsiteX2" fmla="*/ 4937760 w 7293254"/>
              <a:gd name="connsiteY2" fmla="*/ 266853 h 2790290"/>
              <a:gd name="connsiteX3" fmla="*/ 7071360 w 7293254"/>
              <a:gd name="connsiteY3" fmla="*/ 10821 h 2790290"/>
              <a:gd name="connsiteX4" fmla="*/ 7120128 w 7293254"/>
              <a:gd name="connsiteY4" fmla="*/ 71781 h 2790290"/>
              <a:gd name="connsiteX0" fmla="*/ 0 w 7293254"/>
              <a:gd name="connsiteY0" fmla="*/ 2766213 h 2801415"/>
              <a:gd name="connsiteX1" fmla="*/ 2816352 w 7293254"/>
              <a:gd name="connsiteY1" fmla="*/ 1559205 h 2801415"/>
              <a:gd name="connsiteX2" fmla="*/ 4937760 w 7293254"/>
              <a:gd name="connsiteY2" fmla="*/ 266853 h 2801415"/>
              <a:gd name="connsiteX3" fmla="*/ 7071360 w 7293254"/>
              <a:gd name="connsiteY3" fmla="*/ 10821 h 2801415"/>
              <a:gd name="connsiteX4" fmla="*/ 7120128 w 7293254"/>
              <a:gd name="connsiteY4" fmla="*/ 71781 h 2801415"/>
              <a:gd name="connsiteX0" fmla="*/ 0 w 7293254"/>
              <a:gd name="connsiteY0" fmla="*/ 2766213 h 2766213"/>
              <a:gd name="connsiteX1" fmla="*/ 2816352 w 7293254"/>
              <a:gd name="connsiteY1" fmla="*/ 1559205 h 2766213"/>
              <a:gd name="connsiteX2" fmla="*/ 7071360 w 7293254"/>
              <a:gd name="connsiteY2" fmla="*/ 10821 h 2766213"/>
              <a:gd name="connsiteX3" fmla="*/ 7120128 w 7293254"/>
              <a:gd name="connsiteY3" fmla="*/ 71781 h 2766213"/>
              <a:gd name="connsiteX0" fmla="*/ 0 w 7071360"/>
              <a:gd name="connsiteY0" fmla="*/ 2755392 h 2755392"/>
              <a:gd name="connsiteX1" fmla="*/ 2816352 w 7071360"/>
              <a:gd name="connsiteY1" fmla="*/ 1548384 h 2755392"/>
              <a:gd name="connsiteX2" fmla="*/ 7071360 w 7071360"/>
              <a:gd name="connsiteY2" fmla="*/ 0 h 2755392"/>
              <a:gd name="connsiteX0" fmla="*/ 0 w 7071360"/>
              <a:gd name="connsiteY0" fmla="*/ 2755392 h 2755392"/>
              <a:gd name="connsiteX1" fmla="*/ 2816352 w 7071360"/>
              <a:gd name="connsiteY1" fmla="*/ 1548384 h 2755392"/>
              <a:gd name="connsiteX2" fmla="*/ 7071360 w 7071360"/>
              <a:gd name="connsiteY2" fmla="*/ 0 h 2755392"/>
              <a:gd name="connsiteX0" fmla="*/ 0 w 7071360"/>
              <a:gd name="connsiteY0" fmla="*/ 2755392 h 2755392"/>
              <a:gd name="connsiteX1" fmla="*/ 2816352 w 7071360"/>
              <a:gd name="connsiteY1" fmla="*/ 1548384 h 2755392"/>
              <a:gd name="connsiteX2" fmla="*/ 7071360 w 7071360"/>
              <a:gd name="connsiteY2" fmla="*/ 0 h 2755392"/>
              <a:gd name="connsiteX0" fmla="*/ 0 w 5754624"/>
              <a:gd name="connsiteY0" fmla="*/ 2682240 h 2682240"/>
              <a:gd name="connsiteX1" fmla="*/ 2816352 w 5754624"/>
              <a:gd name="connsiteY1" fmla="*/ 1475232 h 2682240"/>
              <a:gd name="connsiteX2" fmla="*/ 5754624 w 5754624"/>
              <a:gd name="connsiteY2" fmla="*/ 0 h 2682240"/>
              <a:gd name="connsiteX0" fmla="*/ 0 w 5754624"/>
              <a:gd name="connsiteY0" fmla="*/ 2682240 h 2682240"/>
              <a:gd name="connsiteX1" fmla="*/ 2816352 w 5754624"/>
              <a:gd name="connsiteY1" fmla="*/ 1475232 h 2682240"/>
              <a:gd name="connsiteX2" fmla="*/ 5754624 w 5754624"/>
              <a:gd name="connsiteY2" fmla="*/ 0 h 2682240"/>
              <a:gd name="connsiteX0" fmla="*/ 0 w 5709645"/>
              <a:gd name="connsiteY0" fmla="*/ 1786617 h 1786617"/>
              <a:gd name="connsiteX1" fmla="*/ 2816352 w 5709645"/>
              <a:gd name="connsiteY1" fmla="*/ 579609 h 1786617"/>
              <a:gd name="connsiteX2" fmla="*/ 5709645 w 5709645"/>
              <a:gd name="connsiteY2" fmla="*/ 17961 h 1786617"/>
              <a:gd name="connsiteX0" fmla="*/ 0 w 5709645"/>
              <a:gd name="connsiteY0" fmla="*/ 1822945 h 1822945"/>
              <a:gd name="connsiteX1" fmla="*/ 2816352 w 5709645"/>
              <a:gd name="connsiteY1" fmla="*/ 615937 h 1822945"/>
              <a:gd name="connsiteX2" fmla="*/ 5709645 w 5709645"/>
              <a:gd name="connsiteY2" fmla="*/ 54289 h 1822945"/>
              <a:gd name="connsiteX0" fmla="*/ 0 w 3618107"/>
              <a:gd name="connsiteY0" fmla="*/ 1693680 h 1693680"/>
              <a:gd name="connsiteX1" fmla="*/ 2816352 w 3618107"/>
              <a:gd name="connsiteY1" fmla="*/ 486672 h 1693680"/>
              <a:gd name="connsiteX2" fmla="*/ 3618107 w 3618107"/>
              <a:gd name="connsiteY2" fmla="*/ 219229 h 1693680"/>
              <a:gd name="connsiteX0" fmla="*/ 0 w 3629511"/>
              <a:gd name="connsiteY0" fmla="*/ 1563859 h 1563859"/>
              <a:gd name="connsiteX1" fmla="*/ 2816352 w 3629511"/>
              <a:gd name="connsiteY1" fmla="*/ 356851 h 1563859"/>
              <a:gd name="connsiteX2" fmla="*/ 3618107 w 3629511"/>
              <a:gd name="connsiteY2" fmla="*/ 89408 h 1563859"/>
              <a:gd name="connsiteX0" fmla="*/ 0 w 2816352"/>
              <a:gd name="connsiteY0" fmla="*/ 1207008 h 1207008"/>
              <a:gd name="connsiteX1" fmla="*/ 2816352 w 2816352"/>
              <a:gd name="connsiteY1" fmla="*/ 0 h 120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16352" h="1207008">
                <a:moveTo>
                  <a:pt x="0" y="1207008"/>
                </a:moveTo>
                <a:cubicBezTo>
                  <a:pt x="954024" y="1130808"/>
                  <a:pt x="2381504" y="946912"/>
                  <a:pt x="2816352" y="0"/>
                </a:cubicBezTo>
              </a:path>
            </a:pathLst>
          </a:cu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458BAB0-FE86-1680-3E57-82D9766B223F}"/>
              </a:ext>
            </a:extLst>
          </p:cNvPr>
          <p:cNvSpPr/>
          <p:nvPr/>
        </p:nvSpPr>
        <p:spPr>
          <a:xfrm rot="14479528">
            <a:off x="9618739" y="3291884"/>
            <a:ext cx="125658" cy="125658"/>
          </a:xfrm>
          <a:prstGeom prst="ellipse">
            <a:avLst/>
          </a:prstGeom>
          <a:solidFill>
            <a:srgbClr val="943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6714E64-0D42-62DC-3501-297061D98963}"/>
              </a:ext>
            </a:extLst>
          </p:cNvPr>
          <p:cNvCxnSpPr>
            <a:cxnSpLocks/>
          </p:cNvCxnSpPr>
          <p:nvPr/>
        </p:nvCxnSpPr>
        <p:spPr>
          <a:xfrm rot="16200000">
            <a:off x="9663146" y="5205117"/>
            <a:ext cx="771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B1F97EA-B6B8-0C27-CA0A-9E336B1696B0}"/>
              </a:ext>
            </a:extLst>
          </p:cNvPr>
          <p:cNvCxnSpPr>
            <a:cxnSpLocks/>
          </p:cNvCxnSpPr>
          <p:nvPr/>
        </p:nvCxnSpPr>
        <p:spPr>
          <a:xfrm rot="16200000">
            <a:off x="10429821" y="5189217"/>
            <a:ext cx="771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EF70EED-BC5B-0127-87E7-2EC45C93880C}"/>
              </a:ext>
            </a:extLst>
          </p:cNvPr>
          <p:cNvCxnSpPr>
            <a:cxnSpLocks/>
          </p:cNvCxnSpPr>
          <p:nvPr/>
        </p:nvCxnSpPr>
        <p:spPr>
          <a:xfrm rot="16200000">
            <a:off x="8771405" y="5205117"/>
            <a:ext cx="771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68A4FDE-393C-0168-485A-DD6632F64BB9}"/>
              </a:ext>
            </a:extLst>
          </p:cNvPr>
          <p:cNvGrpSpPr/>
          <p:nvPr/>
        </p:nvGrpSpPr>
        <p:grpSpPr>
          <a:xfrm>
            <a:off x="8722127" y="2861171"/>
            <a:ext cx="1822154" cy="1747146"/>
            <a:chOff x="6081278" y="2861171"/>
            <a:chExt cx="1822154" cy="1747146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CE6432A-FC50-BC3C-5D5D-9881707E17C2}"/>
                </a:ext>
              </a:extLst>
            </p:cNvPr>
            <p:cNvCxnSpPr>
              <a:cxnSpLocks/>
            </p:cNvCxnSpPr>
            <p:nvPr/>
          </p:nvCxnSpPr>
          <p:spPr>
            <a:xfrm>
              <a:off x="6157488" y="2941319"/>
              <a:ext cx="1621091" cy="1551031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D200F393-57DA-48FC-E48D-81CEFD0B2A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36574" y="3425928"/>
              <a:ext cx="2" cy="30998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0D7903F-D972-7ED4-1E20-9A91DED81CC6}"/>
                </a:ext>
              </a:extLst>
            </p:cNvPr>
            <p:cNvSpPr/>
            <p:nvPr/>
          </p:nvSpPr>
          <p:spPr>
            <a:xfrm>
              <a:off x="6973745" y="3699088"/>
              <a:ext cx="125658" cy="125658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DAF4833-FE95-B3AA-DB4F-AE69F6402E7F}"/>
                </a:ext>
              </a:extLst>
            </p:cNvPr>
            <p:cNvSpPr/>
            <p:nvPr/>
          </p:nvSpPr>
          <p:spPr>
            <a:xfrm rot="14479528">
              <a:off x="6081278" y="2861171"/>
              <a:ext cx="155307" cy="155307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42F5CDC-F081-C77D-82F2-B2E0134EA765}"/>
                </a:ext>
              </a:extLst>
            </p:cNvPr>
            <p:cNvSpPr/>
            <p:nvPr/>
          </p:nvSpPr>
          <p:spPr>
            <a:xfrm rot="14479528">
              <a:off x="7748125" y="4453010"/>
              <a:ext cx="155307" cy="155307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738CE61-6BA1-8B5E-AA36-3441BEA88AA3}"/>
                  </a:ext>
                </a:extLst>
              </p:cNvPr>
              <p:cNvSpPr txBox="1"/>
              <p:nvPr/>
            </p:nvSpPr>
            <p:spPr>
              <a:xfrm>
                <a:off x="8450214" y="5273318"/>
                <a:ext cx="25244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-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σ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           </m:t>
                    </m:r>
                    <m:acc>
                      <m:accPr>
                        <m:chr m:val="̅"/>
                        <m:ctrlP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+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σ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738CE61-6BA1-8B5E-AA36-3441BEA88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0214" y="5273318"/>
                <a:ext cx="2524474" cy="338554"/>
              </a:xfrm>
              <a:prstGeom prst="rect">
                <a:avLst/>
              </a:prstGeom>
              <a:blipFill>
                <a:blip r:embed="rId5"/>
                <a:stretch>
                  <a:fillRect t="-7143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TextBox 133">
            <a:extLst>
              <a:ext uri="{FF2B5EF4-FFF2-40B4-BE49-F238E27FC236}">
                <a16:creationId xmlns:a16="http://schemas.microsoft.com/office/drawing/2014/main" id="{4C9030B0-D049-EAFE-F7E9-6D27D864D941}"/>
              </a:ext>
            </a:extLst>
          </p:cNvPr>
          <p:cNvSpPr txBox="1"/>
          <p:nvPr/>
        </p:nvSpPr>
        <p:spPr>
          <a:xfrm>
            <a:off x="8272992" y="6075825"/>
            <a:ext cx="2932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“increasing marginal returns”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">
                <a:extLst>
                  <a:ext uri="{FF2B5EF4-FFF2-40B4-BE49-F238E27FC236}">
                    <a16:creationId xmlns:a16="http://schemas.microsoft.com/office/drawing/2014/main" id="{D14E5BFD-74EC-43BC-143D-91BFC81BA2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0350" y="117475"/>
                <a:ext cx="9271705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en-US" altLang="en-US" sz="32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Adobe Caslon Pro" panose="0205050205050A020403" pitchFamily="18" charset="0"/>
                    <a:cs typeface="Arial" panose="020B0604020202020204" pitchFamily="34" charset="0"/>
                  </a:rPr>
                  <a:t>Dose schedules</a:t>
                </a:r>
                <a:r>
                  <a:rPr lang="en-US" altLang="en-US" sz="3200" dirty="0">
                    <a:solidFill>
                      <a:schemeClr val="bg1"/>
                    </a:solidFill>
                    <a:latin typeface="Arial" panose="020B0604020202020204" pitchFamily="34" charset="0"/>
                    <a:ea typeface="Adobe Caslon Pro" panose="0205050205050A020403" pitchFamily="18" charset="0"/>
                    <a:cs typeface="Arial" panose="020B0604020202020204" pitchFamily="34" charset="0"/>
                  </a:rPr>
                  <a:t>: dose mean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alt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en-US" sz="3200" dirty="0">
                    <a:solidFill>
                      <a:schemeClr val="bg1"/>
                    </a:solidFill>
                    <a:latin typeface="Arial" panose="020B0604020202020204" pitchFamily="34" charset="0"/>
                    <a:ea typeface="Adobe Caslon Pro" panose="0205050205050A020403" pitchFamily="18" charset="0"/>
                    <a:cs typeface="Arial" panose="020B0604020202020204" pitchFamily="34" charset="0"/>
                  </a:rPr>
                  <a:t>) and variance (</a:t>
                </a:r>
                <a:r>
                  <a:rPr lang="en-US" altLang="en-US" sz="32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Adobe Caslon Pro" panose="0205050205050A020403" pitchFamily="18" charset="0"/>
                    <a:cs typeface="Arial" panose="020B0604020202020204" pitchFamily="34" charset="0"/>
                  </a:rPr>
                  <a:t>σ</a:t>
                </a:r>
                <a:r>
                  <a:rPr lang="en-US" altLang="en-US" sz="3200" dirty="0">
                    <a:solidFill>
                      <a:schemeClr val="bg1"/>
                    </a:solidFill>
                    <a:latin typeface="Arial" panose="020B0604020202020204" pitchFamily="34" charset="0"/>
                    <a:ea typeface="Adobe Caslon Pro" panose="0205050205050A020403" pitchFamily="18" charset="0"/>
                    <a:cs typeface="Arial" panose="020B0604020202020204" pitchFamily="34" charset="0"/>
                  </a:rPr>
                  <a:t>)</a:t>
                </a:r>
                <a:endParaRPr lang="en-US" altLang="en-US" sz="3200" b="1" u="sng" dirty="0">
                  <a:solidFill>
                    <a:schemeClr val="bg1"/>
                  </a:solidFill>
                  <a:latin typeface="Arial" panose="020B0604020202020204" pitchFamily="34" charset="0"/>
                  <a:ea typeface="Adobe Caslon Pro" panose="0205050205050A020403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6" name="TextBox 13">
                <a:extLst>
                  <a:ext uri="{FF2B5EF4-FFF2-40B4-BE49-F238E27FC236}">
                    <a16:creationId xmlns:a16="http://schemas.microsoft.com/office/drawing/2014/main" id="{D14E5BFD-74EC-43BC-143D-91BFC81BA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0350" y="117475"/>
                <a:ext cx="9271705" cy="584775"/>
              </a:xfrm>
              <a:prstGeom prst="rect">
                <a:avLst/>
              </a:prstGeom>
              <a:blipFill>
                <a:blip r:embed="rId6"/>
                <a:stretch>
                  <a:fillRect l="-1642" t="-14894" r="-684" b="-3191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E3ABB58-4CA2-3862-DCE1-1323AB158BC3}"/>
              </a:ext>
            </a:extLst>
          </p:cNvPr>
          <p:cNvSpPr txBox="1"/>
          <p:nvPr/>
        </p:nvSpPr>
        <p:spPr>
          <a:xfrm>
            <a:off x="8379717" y="1216140"/>
            <a:ext cx="2111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Dose Response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383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80A949AB-6230-8D4B-845F-D3F02C1FBF00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10EDA07-0106-BA42-8AD9-495578B3DA9E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110" name="TextBox 13">
            <a:extLst>
              <a:ext uri="{FF2B5EF4-FFF2-40B4-BE49-F238E27FC236}">
                <a16:creationId xmlns:a16="http://schemas.microsoft.com/office/drawing/2014/main" id="{1F0D2C3A-CAC7-1249-B19C-E41A72C2D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97930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Most cell lines have both </a:t>
            </a:r>
            <a:r>
              <a:rPr lang="en-US" altLang="en-US" sz="3200" b="1" dirty="0">
                <a:ln>
                  <a:solidFill>
                    <a:schemeClr val="bg1"/>
                  </a:solidFill>
                </a:ln>
                <a:solidFill>
                  <a:srgbClr val="0000FF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convex</a:t>
            </a: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 &amp; </a:t>
            </a:r>
            <a:r>
              <a:rPr lang="en-US" altLang="en-US" sz="3200" b="1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concave</a:t>
            </a: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 regions</a:t>
            </a:r>
            <a:endParaRPr lang="en-US" altLang="en-US" sz="3200" b="1" u="sng" dirty="0">
              <a:solidFill>
                <a:schemeClr val="bg1"/>
              </a:solidFill>
              <a:latin typeface="Arial" panose="020B0604020202020204" pitchFamily="34" charset="0"/>
              <a:ea typeface="Adobe Caslon Pro" panose="0205050205050A020403" pitchFamily="18" charset="0"/>
              <a:cs typeface="Arial" panose="020B0604020202020204" pitchFamily="34" charset="0"/>
            </a:endParaRPr>
          </a:p>
        </p:txBody>
      </p:sp>
      <p:pic>
        <p:nvPicPr>
          <p:cNvPr id="118" name="droppedImage.pdf">
            <a:extLst>
              <a:ext uri="{FF2B5EF4-FFF2-40B4-BE49-F238E27FC236}">
                <a16:creationId xmlns:a16="http://schemas.microsoft.com/office/drawing/2014/main" id="{B7D781CB-8ED3-064C-AFA8-57A3D0E98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71FBF15-F03F-5139-AB9E-D5E51DD2C1AF}"/>
              </a:ext>
            </a:extLst>
          </p:cNvPr>
          <p:cNvGrpSpPr/>
          <p:nvPr/>
        </p:nvGrpSpPr>
        <p:grpSpPr>
          <a:xfrm>
            <a:off x="1303673" y="1197667"/>
            <a:ext cx="9696335" cy="5159274"/>
            <a:chOff x="1247832" y="1595535"/>
            <a:chExt cx="9696335" cy="5159274"/>
          </a:xfrm>
        </p:grpSpPr>
        <p:pic>
          <p:nvPicPr>
            <p:cNvPr id="29" name="Picture 28" descr="Chart, radar chart&#10;&#10;Description automatically generated">
              <a:extLst>
                <a:ext uri="{FF2B5EF4-FFF2-40B4-BE49-F238E27FC236}">
                  <a16:creationId xmlns:a16="http://schemas.microsoft.com/office/drawing/2014/main" id="{F609BEC4-3126-15A2-534E-ACEFE5159F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1259" t="18756"/>
            <a:stretch/>
          </p:blipFill>
          <p:spPr>
            <a:xfrm>
              <a:off x="1247832" y="2038205"/>
              <a:ext cx="9696335" cy="4716604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D4D59C3-3505-352B-C2C7-EBDA8A9581E0}"/>
                </a:ext>
              </a:extLst>
            </p:cNvPr>
            <p:cNvSpPr/>
            <p:nvPr/>
          </p:nvSpPr>
          <p:spPr>
            <a:xfrm>
              <a:off x="6784709" y="1595535"/>
              <a:ext cx="3825123" cy="698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A403E23-5609-C33E-2BF9-EA6E48C345C1}"/>
                </a:ext>
              </a:extLst>
            </p:cNvPr>
            <p:cNvSpPr/>
            <p:nvPr/>
          </p:nvSpPr>
          <p:spPr>
            <a:xfrm>
              <a:off x="6413598" y="4175172"/>
              <a:ext cx="4259055" cy="698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4440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A549046-0E63-B14F-BC51-0CEFB90B4F31}"/>
              </a:ext>
            </a:extLst>
          </p:cNvPr>
          <p:cNvSpPr/>
          <p:nvPr/>
        </p:nvSpPr>
        <p:spPr>
          <a:xfrm>
            <a:off x="5144871" y="2859206"/>
            <a:ext cx="198782" cy="401222"/>
          </a:xfrm>
          <a:prstGeom prst="rect">
            <a:avLst/>
          </a:prstGeom>
          <a:solidFill>
            <a:srgbClr val="008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EFA3042-7567-6A4C-9DFA-B6BFB2F6BB34}"/>
              </a:ext>
            </a:extLst>
          </p:cNvPr>
          <p:cNvSpPr/>
          <p:nvPr/>
        </p:nvSpPr>
        <p:spPr>
          <a:xfrm>
            <a:off x="5144871" y="4506241"/>
            <a:ext cx="198782" cy="22094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0425859-2FA6-024B-923C-8089BC59C25D}"/>
              </a:ext>
            </a:extLst>
          </p:cNvPr>
          <p:cNvSpPr/>
          <p:nvPr/>
        </p:nvSpPr>
        <p:spPr>
          <a:xfrm>
            <a:off x="5373107" y="4506241"/>
            <a:ext cx="198782" cy="22094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5E39514-88D8-974E-AE24-B4DF9B89CD7B}"/>
              </a:ext>
            </a:extLst>
          </p:cNvPr>
          <p:cNvSpPr/>
          <p:nvPr/>
        </p:nvSpPr>
        <p:spPr>
          <a:xfrm>
            <a:off x="5614739" y="2859206"/>
            <a:ext cx="198782" cy="401222"/>
          </a:xfrm>
          <a:prstGeom prst="rect">
            <a:avLst/>
          </a:prstGeom>
          <a:solidFill>
            <a:srgbClr val="008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2947831-F138-D441-BDC1-32E664A7532A}"/>
              </a:ext>
            </a:extLst>
          </p:cNvPr>
          <p:cNvSpPr/>
          <p:nvPr/>
        </p:nvSpPr>
        <p:spPr>
          <a:xfrm>
            <a:off x="6089293" y="2861168"/>
            <a:ext cx="198782" cy="401222"/>
          </a:xfrm>
          <a:prstGeom prst="rect">
            <a:avLst/>
          </a:prstGeom>
          <a:solidFill>
            <a:srgbClr val="008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F281B72-89D9-814C-804A-83E32B83AFCD}"/>
              </a:ext>
            </a:extLst>
          </p:cNvPr>
          <p:cNvSpPr/>
          <p:nvPr/>
        </p:nvSpPr>
        <p:spPr>
          <a:xfrm>
            <a:off x="6563847" y="2863130"/>
            <a:ext cx="198782" cy="401222"/>
          </a:xfrm>
          <a:prstGeom prst="rect">
            <a:avLst/>
          </a:prstGeom>
          <a:solidFill>
            <a:srgbClr val="008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F3B1D50-17BB-8349-9304-FF675E047C7E}"/>
              </a:ext>
            </a:extLst>
          </p:cNvPr>
          <p:cNvSpPr/>
          <p:nvPr/>
        </p:nvSpPr>
        <p:spPr>
          <a:xfrm>
            <a:off x="7038401" y="2865092"/>
            <a:ext cx="198782" cy="401222"/>
          </a:xfrm>
          <a:prstGeom prst="rect">
            <a:avLst/>
          </a:prstGeom>
          <a:solidFill>
            <a:srgbClr val="008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66DA6C9-6F1F-4D40-9A6A-2F4803F72F38}"/>
              </a:ext>
            </a:extLst>
          </p:cNvPr>
          <p:cNvSpPr/>
          <p:nvPr/>
        </p:nvSpPr>
        <p:spPr>
          <a:xfrm>
            <a:off x="5612922" y="4506241"/>
            <a:ext cx="198782" cy="22094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F39C20B-BA4F-DD41-9E9C-2C3FAB0379CD}"/>
              </a:ext>
            </a:extLst>
          </p:cNvPr>
          <p:cNvSpPr/>
          <p:nvPr/>
        </p:nvSpPr>
        <p:spPr>
          <a:xfrm>
            <a:off x="5841158" y="4506241"/>
            <a:ext cx="198782" cy="22094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AA92D1F-1168-354F-A397-74456F023285}"/>
              </a:ext>
            </a:extLst>
          </p:cNvPr>
          <p:cNvSpPr/>
          <p:nvPr/>
        </p:nvSpPr>
        <p:spPr>
          <a:xfrm>
            <a:off x="6080973" y="4506241"/>
            <a:ext cx="198782" cy="22094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3860634-A326-9746-B4AB-7254765BA86E}"/>
              </a:ext>
            </a:extLst>
          </p:cNvPr>
          <p:cNvSpPr/>
          <p:nvPr/>
        </p:nvSpPr>
        <p:spPr>
          <a:xfrm>
            <a:off x="6309209" y="4506241"/>
            <a:ext cx="198782" cy="22094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863C7A4-E225-544E-9FC8-7FEFE93BA6AA}"/>
              </a:ext>
            </a:extLst>
          </p:cNvPr>
          <p:cNvSpPr/>
          <p:nvPr/>
        </p:nvSpPr>
        <p:spPr>
          <a:xfrm>
            <a:off x="6549024" y="4506241"/>
            <a:ext cx="198782" cy="22094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5B69EE4-CE88-C740-A0A4-44BED9B0889D}"/>
              </a:ext>
            </a:extLst>
          </p:cNvPr>
          <p:cNvSpPr/>
          <p:nvPr/>
        </p:nvSpPr>
        <p:spPr>
          <a:xfrm>
            <a:off x="6777260" y="4506241"/>
            <a:ext cx="198782" cy="22094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841AB12-FB34-2A4A-8533-9F7153B05EB1}"/>
              </a:ext>
            </a:extLst>
          </p:cNvPr>
          <p:cNvSpPr/>
          <p:nvPr/>
        </p:nvSpPr>
        <p:spPr>
          <a:xfrm>
            <a:off x="7017075" y="4506241"/>
            <a:ext cx="198782" cy="22094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36E57CC-57F6-9642-BF90-960D8E6B1EFA}"/>
              </a:ext>
            </a:extLst>
          </p:cNvPr>
          <p:cNvSpPr/>
          <p:nvPr/>
        </p:nvSpPr>
        <p:spPr>
          <a:xfrm>
            <a:off x="7245311" y="4506241"/>
            <a:ext cx="198782" cy="22094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A69199F-A717-9F4A-8B6E-7747CCED9F84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B532D0A-AD68-8949-B72C-1FFEC199F556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110" name="TextBox 13">
            <a:extLst>
              <a:ext uri="{FF2B5EF4-FFF2-40B4-BE49-F238E27FC236}">
                <a16:creationId xmlns:a16="http://schemas.microsoft.com/office/drawing/2014/main" id="{860E0C86-634F-FF44-A369-4B201DE8EE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77027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Convexity in Non Small Cell Lung Cancer</a:t>
            </a:r>
          </a:p>
        </p:txBody>
      </p:sp>
      <p:pic>
        <p:nvPicPr>
          <p:cNvPr id="118" name="droppedImage.pdf">
            <a:extLst>
              <a:ext uri="{FF2B5EF4-FFF2-40B4-BE49-F238E27FC236}">
                <a16:creationId xmlns:a16="http://schemas.microsoft.com/office/drawing/2014/main" id="{11C94008-001F-334E-B126-478C5BC37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24" name="Cloud 23">
            <a:extLst>
              <a:ext uri="{FF2B5EF4-FFF2-40B4-BE49-F238E27FC236}">
                <a16:creationId xmlns:a16="http://schemas.microsoft.com/office/drawing/2014/main" id="{116EC620-B991-0A43-BE68-5A942DD39A3E}"/>
              </a:ext>
            </a:extLst>
          </p:cNvPr>
          <p:cNvSpPr/>
          <p:nvPr/>
        </p:nvSpPr>
        <p:spPr>
          <a:xfrm>
            <a:off x="9581029" y="3237858"/>
            <a:ext cx="84336" cy="112451"/>
          </a:xfrm>
          <a:prstGeom prst="cloud">
            <a:avLst/>
          </a:prstGeom>
          <a:blipFill>
            <a:blip r:embed="rId4"/>
            <a:tile tx="0" ty="0" sx="100000" sy="100000" flip="none" algn="tl"/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/>
          </a:p>
        </p:txBody>
      </p:sp>
      <p:pic>
        <p:nvPicPr>
          <p:cNvPr id="28" name="Picture 3" descr="G:\Marusyk lab\Dasha\Data\Presentations\DRAWINGS\injection-1294131_960_720.png">
            <a:extLst>
              <a:ext uri="{FF2B5EF4-FFF2-40B4-BE49-F238E27FC236}">
                <a16:creationId xmlns:a16="http://schemas.microsoft.com/office/drawing/2014/main" id="{5EF03934-A2D8-E140-A79D-6E5C57439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844203">
            <a:off x="9243764" y="2997589"/>
            <a:ext cx="255490" cy="25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9FEB694-908D-7149-BC68-25F4B91B7B93}"/>
              </a:ext>
            </a:extLst>
          </p:cNvPr>
          <p:cNvSpPr txBox="1"/>
          <p:nvPr/>
        </p:nvSpPr>
        <p:spPr>
          <a:xfrm>
            <a:off x="10795507" y="2705373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8542"/>
                </a:solidFill>
              </a:rPr>
              <a:t>uneven</a:t>
            </a:r>
          </a:p>
          <a:p>
            <a:r>
              <a:rPr lang="en-US" sz="1200" b="1" dirty="0">
                <a:solidFill>
                  <a:srgbClr val="008542"/>
                </a:solidFill>
              </a:rPr>
              <a:t>50/0 </a:t>
            </a:r>
            <a:r>
              <a:rPr lang="en-US" sz="1200" b="1" dirty="0" err="1">
                <a:solidFill>
                  <a:srgbClr val="008542"/>
                </a:solidFill>
              </a:rPr>
              <a:t>mpk</a:t>
            </a:r>
            <a:endParaRPr lang="en-US" sz="1200" b="1" dirty="0">
              <a:solidFill>
                <a:srgbClr val="008542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EA07E7A-E161-2E4E-9494-2821F40B188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81"/>
          <a:stretch/>
        </p:blipFill>
        <p:spPr>
          <a:xfrm>
            <a:off x="9253918" y="2975017"/>
            <a:ext cx="1083058" cy="638134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F6391A5-F167-E64F-9B1F-5516DDF00000}"/>
              </a:ext>
            </a:extLst>
          </p:cNvPr>
          <p:cNvCxnSpPr>
            <a:cxnSpLocks/>
          </p:cNvCxnSpPr>
          <p:nvPr/>
        </p:nvCxnSpPr>
        <p:spPr>
          <a:xfrm flipV="1">
            <a:off x="10353921" y="2967815"/>
            <a:ext cx="472855" cy="252159"/>
          </a:xfrm>
          <a:prstGeom prst="straightConnector1">
            <a:avLst/>
          </a:prstGeom>
          <a:ln w="38100">
            <a:solidFill>
              <a:srgbClr val="0085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F38E464-D365-F24B-91DD-4C6A6A3C4CB4}"/>
              </a:ext>
            </a:extLst>
          </p:cNvPr>
          <p:cNvSpPr txBox="1"/>
          <p:nvPr/>
        </p:nvSpPr>
        <p:spPr>
          <a:xfrm>
            <a:off x="10795507" y="3372932"/>
            <a:ext cx="65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</a:rPr>
              <a:t>even</a:t>
            </a:r>
          </a:p>
          <a:p>
            <a:r>
              <a:rPr lang="en-US" sz="1200" b="1" dirty="0">
                <a:solidFill>
                  <a:srgbClr val="7030A0"/>
                </a:solidFill>
              </a:rPr>
              <a:t>25 </a:t>
            </a:r>
            <a:r>
              <a:rPr lang="en-US" sz="1200" b="1" dirty="0" err="1">
                <a:solidFill>
                  <a:srgbClr val="7030A0"/>
                </a:solidFill>
              </a:rPr>
              <a:t>mpk</a:t>
            </a:r>
            <a:endParaRPr lang="en-US" sz="1200" b="1" dirty="0">
              <a:solidFill>
                <a:srgbClr val="7030A0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B6E61CE-E1D3-EC42-936C-646407A7ED1B}"/>
              </a:ext>
            </a:extLst>
          </p:cNvPr>
          <p:cNvCxnSpPr>
            <a:cxnSpLocks/>
          </p:cNvCxnSpPr>
          <p:nvPr/>
        </p:nvCxnSpPr>
        <p:spPr>
          <a:xfrm>
            <a:off x="10379157" y="3414303"/>
            <a:ext cx="402270" cy="22235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loud 38">
            <a:extLst>
              <a:ext uri="{FF2B5EF4-FFF2-40B4-BE49-F238E27FC236}">
                <a16:creationId xmlns:a16="http://schemas.microsoft.com/office/drawing/2014/main" id="{12F9F316-25AA-904E-9A0D-BC4508861907}"/>
              </a:ext>
            </a:extLst>
          </p:cNvPr>
          <p:cNvSpPr/>
          <p:nvPr/>
        </p:nvSpPr>
        <p:spPr>
          <a:xfrm>
            <a:off x="9571563" y="4923169"/>
            <a:ext cx="84336" cy="112451"/>
          </a:xfrm>
          <a:prstGeom prst="cloud">
            <a:avLst/>
          </a:prstGeom>
          <a:blipFill>
            <a:blip r:embed="rId4"/>
            <a:tile tx="0" ty="0" sx="100000" sy="100000" flip="none" algn="tl"/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/>
          </a:p>
        </p:txBody>
      </p:sp>
      <p:pic>
        <p:nvPicPr>
          <p:cNvPr id="40" name="Picture 3" descr="G:\Marusyk lab\Dasha\Data\Presentations\DRAWINGS\injection-1294131_960_720.png">
            <a:extLst>
              <a:ext uri="{FF2B5EF4-FFF2-40B4-BE49-F238E27FC236}">
                <a16:creationId xmlns:a16="http://schemas.microsoft.com/office/drawing/2014/main" id="{5B22D11D-2CA1-BE4B-8E35-CDF82A6D2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844203">
            <a:off x="9234298" y="4682900"/>
            <a:ext cx="255490" cy="25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214119E-A05F-9946-977F-46B4BD1D660B}"/>
              </a:ext>
            </a:extLst>
          </p:cNvPr>
          <p:cNvSpPr txBox="1"/>
          <p:nvPr/>
        </p:nvSpPr>
        <p:spPr>
          <a:xfrm>
            <a:off x="10786041" y="4390684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8542"/>
                </a:solidFill>
              </a:rPr>
              <a:t>uneven</a:t>
            </a:r>
          </a:p>
          <a:p>
            <a:r>
              <a:rPr lang="en-US" sz="1200" b="1" dirty="0">
                <a:solidFill>
                  <a:srgbClr val="008542"/>
                </a:solidFill>
              </a:rPr>
              <a:t>25/0 </a:t>
            </a:r>
            <a:r>
              <a:rPr lang="en-US" sz="1200" b="1" dirty="0" err="1">
                <a:solidFill>
                  <a:srgbClr val="008542"/>
                </a:solidFill>
              </a:rPr>
              <a:t>mpk</a:t>
            </a:r>
            <a:endParaRPr lang="en-US" sz="1200" b="1" dirty="0">
              <a:solidFill>
                <a:srgbClr val="008542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113717EE-69D8-9142-8610-F174EFB0993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81"/>
          <a:stretch/>
        </p:blipFill>
        <p:spPr>
          <a:xfrm>
            <a:off x="9244452" y="4660328"/>
            <a:ext cx="1083058" cy="63813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D14F3E5-AAEA-4A42-A9CA-E60FC46183E4}"/>
              </a:ext>
            </a:extLst>
          </p:cNvPr>
          <p:cNvCxnSpPr>
            <a:cxnSpLocks/>
          </p:cNvCxnSpPr>
          <p:nvPr/>
        </p:nvCxnSpPr>
        <p:spPr>
          <a:xfrm flipV="1">
            <a:off x="10344455" y="4653126"/>
            <a:ext cx="472855" cy="252159"/>
          </a:xfrm>
          <a:prstGeom prst="straightConnector1">
            <a:avLst/>
          </a:prstGeom>
          <a:ln w="38100">
            <a:solidFill>
              <a:srgbClr val="0085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4BC22B8-5A6C-6848-BDB3-169F2D0448A5}"/>
              </a:ext>
            </a:extLst>
          </p:cNvPr>
          <p:cNvSpPr txBox="1"/>
          <p:nvPr/>
        </p:nvSpPr>
        <p:spPr>
          <a:xfrm>
            <a:off x="10786041" y="5058243"/>
            <a:ext cx="779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</a:rPr>
              <a:t>even</a:t>
            </a:r>
          </a:p>
          <a:p>
            <a:r>
              <a:rPr lang="en-US" sz="1200" b="1" dirty="0">
                <a:solidFill>
                  <a:srgbClr val="7030A0"/>
                </a:solidFill>
              </a:rPr>
              <a:t>12.5 </a:t>
            </a:r>
            <a:r>
              <a:rPr lang="en-US" sz="1200" b="1" dirty="0" err="1">
                <a:solidFill>
                  <a:srgbClr val="7030A0"/>
                </a:solidFill>
              </a:rPr>
              <a:t>mpk</a:t>
            </a:r>
            <a:endParaRPr lang="en-US" sz="1200" b="1" dirty="0">
              <a:solidFill>
                <a:srgbClr val="7030A0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2F38474-5CDD-8C4E-B21E-8D984899F771}"/>
              </a:ext>
            </a:extLst>
          </p:cNvPr>
          <p:cNvCxnSpPr>
            <a:cxnSpLocks/>
          </p:cNvCxnSpPr>
          <p:nvPr/>
        </p:nvCxnSpPr>
        <p:spPr>
          <a:xfrm>
            <a:off x="10369691" y="5099614"/>
            <a:ext cx="402270" cy="22235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05C00A0-4ABA-1D45-B682-349C94A6CF86}"/>
              </a:ext>
            </a:extLst>
          </p:cNvPr>
          <p:cNvSpPr txBox="1"/>
          <p:nvPr/>
        </p:nvSpPr>
        <p:spPr>
          <a:xfrm>
            <a:off x="9184324" y="2279416"/>
            <a:ext cx="2488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High dose: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even vs uneven</a:t>
            </a:r>
            <a:endParaRPr lang="en-US" sz="14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4479A79-58C2-444A-A23B-D49318C12FE0}"/>
              </a:ext>
            </a:extLst>
          </p:cNvPr>
          <p:cNvSpPr txBox="1"/>
          <p:nvPr/>
        </p:nvSpPr>
        <p:spPr>
          <a:xfrm>
            <a:off x="9184324" y="4097885"/>
            <a:ext cx="2371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Low dose: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even vs uneven</a:t>
            </a:r>
            <a:endParaRPr lang="en-US" sz="14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1063D4-11F2-B943-AA50-ED04877F14B7}"/>
              </a:ext>
            </a:extLst>
          </p:cNvPr>
          <p:cNvSpPr txBox="1"/>
          <p:nvPr/>
        </p:nvSpPr>
        <p:spPr>
          <a:xfrm>
            <a:off x="435449" y="2279416"/>
            <a:ext cx="37649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Alectinib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blocks the activity of anaplastic lymphoma kinase (ALK)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oral administration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metastatic Non Small Cell Lung Cancer (NSCLC)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C336A1C-854D-C44D-8A8D-3901CFB915DE}"/>
              </a:ext>
            </a:extLst>
          </p:cNvPr>
          <p:cNvCxnSpPr>
            <a:cxnSpLocks/>
          </p:cNvCxnSpPr>
          <p:nvPr/>
        </p:nvCxnSpPr>
        <p:spPr>
          <a:xfrm>
            <a:off x="5020950" y="3264352"/>
            <a:ext cx="2721102" cy="0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0CFB736-F564-8E45-9232-B95C563DB8A3}"/>
              </a:ext>
            </a:extLst>
          </p:cNvPr>
          <p:cNvCxnSpPr>
            <a:cxnSpLocks/>
          </p:cNvCxnSpPr>
          <p:nvPr/>
        </p:nvCxnSpPr>
        <p:spPr>
          <a:xfrm flipV="1">
            <a:off x="5010565" y="2842796"/>
            <a:ext cx="0" cy="401223"/>
          </a:xfrm>
          <a:prstGeom prst="straightConnector1">
            <a:avLst/>
          </a:prstGeom>
          <a:ln w="254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1497DB2-8C43-0149-9882-4023B386B4A4}"/>
              </a:ext>
            </a:extLst>
          </p:cNvPr>
          <p:cNvSpPr txBox="1"/>
          <p:nvPr/>
        </p:nvSpPr>
        <p:spPr>
          <a:xfrm>
            <a:off x="7176971" y="3244019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748C1A-82AE-E24A-B811-120EF742A36E}"/>
              </a:ext>
            </a:extLst>
          </p:cNvPr>
          <p:cNvSpPr txBox="1"/>
          <p:nvPr/>
        </p:nvSpPr>
        <p:spPr>
          <a:xfrm rot="16200000">
            <a:off x="4484440" y="2753440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dose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912D02A-16AF-4C41-9970-E62D8428D2B0}"/>
              </a:ext>
            </a:extLst>
          </p:cNvPr>
          <p:cNvCxnSpPr>
            <a:cxnSpLocks/>
          </p:cNvCxnSpPr>
          <p:nvPr/>
        </p:nvCxnSpPr>
        <p:spPr>
          <a:xfrm flipH="1">
            <a:off x="4958433" y="3085453"/>
            <a:ext cx="2635817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F0EDACD-26B1-9D41-93C5-FCBB26BB07DE}"/>
              </a:ext>
            </a:extLst>
          </p:cNvPr>
          <p:cNvSpPr txBox="1"/>
          <p:nvPr/>
        </p:nvSpPr>
        <p:spPr>
          <a:xfrm>
            <a:off x="4819960" y="2431279"/>
            <a:ext cx="2984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uneven schedule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DA72CC0-7039-714D-902A-D07EC5B7099D}"/>
              </a:ext>
            </a:extLst>
          </p:cNvPr>
          <p:cNvGrpSpPr/>
          <p:nvPr/>
        </p:nvGrpSpPr>
        <p:grpSpPr>
          <a:xfrm>
            <a:off x="4958431" y="4305630"/>
            <a:ext cx="2783620" cy="421556"/>
            <a:chOff x="9527669" y="2910025"/>
            <a:chExt cx="2696920" cy="408427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1239415-CBD9-2E4E-A0BF-C1F12EF4877D}"/>
                </a:ext>
              </a:extLst>
            </p:cNvPr>
            <p:cNvCxnSpPr>
              <a:cxnSpLocks/>
            </p:cNvCxnSpPr>
            <p:nvPr/>
          </p:nvCxnSpPr>
          <p:spPr>
            <a:xfrm>
              <a:off x="9537730" y="3318452"/>
              <a:ext cx="2686859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E49D9B6B-195E-924D-A6E5-C61FA180AA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27669" y="2910025"/>
              <a:ext cx="0" cy="388727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E829E98-787E-3F42-85AE-A46751FFFBD2}"/>
              </a:ext>
            </a:extLst>
          </p:cNvPr>
          <p:cNvCxnSpPr>
            <a:cxnSpLocks/>
          </p:cNvCxnSpPr>
          <p:nvPr/>
        </p:nvCxnSpPr>
        <p:spPr>
          <a:xfrm flipH="1">
            <a:off x="4958433" y="4506241"/>
            <a:ext cx="2526486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3F68BFE-CE8C-944B-A99E-FA83154CC811}"/>
              </a:ext>
            </a:extLst>
          </p:cNvPr>
          <p:cNvSpPr txBox="1"/>
          <p:nvPr/>
        </p:nvSpPr>
        <p:spPr>
          <a:xfrm rot="16200000">
            <a:off x="4484440" y="4286718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dose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88CDCA5-B213-0545-9FDF-37CCEE9DE9CF}"/>
              </a:ext>
            </a:extLst>
          </p:cNvPr>
          <p:cNvSpPr txBox="1"/>
          <p:nvPr/>
        </p:nvSpPr>
        <p:spPr>
          <a:xfrm>
            <a:off x="4848946" y="4115081"/>
            <a:ext cx="2984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even schedule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D15DED4-8B2F-F546-B4BB-25105247B61E}"/>
              </a:ext>
            </a:extLst>
          </p:cNvPr>
          <p:cNvSpPr txBox="1"/>
          <p:nvPr/>
        </p:nvSpPr>
        <p:spPr>
          <a:xfrm>
            <a:off x="7176971" y="4750466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  <p:pic>
        <p:nvPicPr>
          <p:cNvPr id="3" name="Picture 2" descr="A person in a white coat&#10;&#10;Description automatically generated with low confidence">
            <a:extLst>
              <a:ext uri="{FF2B5EF4-FFF2-40B4-BE49-F238E27FC236}">
                <a16:creationId xmlns:a16="http://schemas.microsoft.com/office/drawing/2014/main" id="{96242830-0030-7645-B6B1-EFBA613F50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405" y="4105211"/>
            <a:ext cx="1531344" cy="10211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402A1F66-6CBA-E245-97DA-AD1E524DBE8C}"/>
              </a:ext>
            </a:extLst>
          </p:cNvPr>
          <p:cNvSpPr txBox="1"/>
          <p:nvPr/>
        </p:nvSpPr>
        <p:spPr>
          <a:xfrm>
            <a:off x="2178236" y="4286403"/>
            <a:ext cx="2533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Bina Desai</a:t>
            </a:r>
          </a:p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(Andriy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Marusyk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Lab)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769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4A69199F-A717-9F4A-8B6E-7747CCED9F84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B532D0A-AD68-8949-B72C-1FFEC199F556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110" name="TextBox 13">
            <a:extLst>
              <a:ext uri="{FF2B5EF4-FFF2-40B4-BE49-F238E27FC236}">
                <a16:creationId xmlns:a16="http://schemas.microsoft.com/office/drawing/2014/main" id="{860E0C86-634F-FF44-A369-4B201DE8EE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77027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Convexity in Non Small Cell Lung Cancer</a:t>
            </a:r>
          </a:p>
        </p:txBody>
      </p:sp>
      <p:pic>
        <p:nvPicPr>
          <p:cNvPr id="118" name="droppedImage.pdf">
            <a:extLst>
              <a:ext uri="{FF2B5EF4-FFF2-40B4-BE49-F238E27FC236}">
                <a16:creationId xmlns:a16="http://schemas.microsoft.com/office/drawing/2014/main" id="{11C94008-001F-334E-B126-478C5BC37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54087B-285A-A7AB-B320-42A5D4DC6F4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27492" y="1513440"/>
            <a:ext cx="4725016" cy="47250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D8B5E6-AFE6-767B-89CA-7A85FAFD7A08}"/>
              </a:ext>
            </a:extLst>
          </p:cNvPr>
          <p:cNvSpPr txBox="1"/>
          <p:nvPr/>
        </p:nvSpPr>
        <p:spPr>
          <a:xfrm>
            <a:off x="2005346" y="1223341"/>
            <a:ext cx="3958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Drug-induced proliferation rate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F2D13C-2710-55E9-C3F6-B9C5EDDD09A1}"/>
              </a:ext>
            </a:extLst>
          </p:cNvPr>
          <p:cNvSpPr txBox="1"/>
          <p:nvPr/>
        </p:nvSpPr>
        <p:spPr>
          <a:xfrm>
            <a:off x="3267073" y="6014884"/>
            <a:ext cx="12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dose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mpk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2980D1-516B-B501-0A08-431B79E840E3}"/>
              </a:ext>
            </a:extLst>
          </p:cNvPr>
          <p:cNvSpPr txBox="1"/>
          <p:nvPr/>
        </p:nvSpPr>
        <p:spPr>
          <a:xfrm rot="16200000">
            <a:off x="499185" y="3538575"/>
            <a:ext cx="2128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DIP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(doublings/week)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5C723D7-D72E-0438-C8B7-4C1A9C8783E2}"/>
              </a:ext>
            </a:extLst>
          </p:cNvPr>
          <p:cNvSpPr/>
          <p:nvPr/>
        </p:nvSpPr>
        <p:spPr>
          <a:xfrm>
            <a:off x="7425443" y="2803811"/>
            <a:ext cx="4437373" cy="13044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3ABABA-723D-E0A0-830A-B414D4B44037}"/>
                  </a:ext>
                </a:extLst>
              </p:cNvPr>
              <p:cNvSpPr txBox="1"/>
              <p:nvPr/>
            </p:nvSpPr>
            <p:spPr>
              <a:xfrm>
                <a:off x="7668906" y="2943519"/>
                <a:ext cx="397416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Prediction based on convexity: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increase dose mean,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decrease dose variance,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𝜎</m:t>
                    </m:r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3ABABA-723D-E0A0-830A-B414D4B44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906" y="2943519"/>
                <a:ext cx="3974165" cy="1015663"/>
              </a:xfrm>
              <a:prstGeom prst="rect">
                <a:avLst/>
              </a:prstGeom>
              <a:blipFill>
                <a:blip r:embed="rId5"/>
                <a:stretch>
                  <a:fillRect l="-1274" t="-3704" r="-637"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43CB486D-D5C1-2761-C560-9E3B08DF6134}"/>
              </a:ext>
            </a:extLst>
          </p:cNvPr>
          <p:cNvSpPr/>
          <p:nvPr/>
        </p:nvSpPr>
        <p:spPr>
          <a:xfrm>
            <a:off x="8491123" y="4824756"/>
            <a:ext cx="198782" cy="22094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C97623-2EF4-D0AA-122E-A18B1B760024}"/>
              </a:ext>
            </a:extLst>
          </p:cNvPr>
          <p:cNvSpPr/>
          <p:nvPr/>
        </p:nvSpPr>
        <p:spPr>
          <a:xfrm>
            <a:off x="8719359" y="4824756"/>
            <a:ext cx="198782" cy="22094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822DCB-46A8-6A94-53FE-8A2C59846C48}"/>
              </a:ext>
            </a:extLst>
          </p:cNvPr>
          <p:cNvSpPr/>
          <p:nvPr/>
        </p:nvSpPr>
        <p:spPr>
          <a:xfrm>
            <a:off x="8959174" y="4824756"/>
            <a:ext cx="198782" cy="22094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8604F5-0721-BF0C-1F14-2FED3B2586D4}"/>
              </a:ext>
            </a:extLst>
          </p:cNvPr>
          <p:cNvSpPr/>
          <p:nvPr/>
        </p:nvSpPr>
        <p:spPr>
          <a:xfrm>
            <a:off x="9187410" y="4824756"/>
            <a:ext cx="198782" cy="22094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6A0033-AE11-C0B3-13E9-F13F5B5D8CE6}"/>
              </a:ext>
            </a:extLst>
          </p:cNvPr>
          <p:cNvSpPr/>
          <p:nvPr/>
        </p:nvSpPr>
        <p:spPr>
          <a:xfrm>
            <a:off x="9427225" y="4824756"/>
            <a:ext cx="198782" cy="22094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0FAD1D-FD6C-F925-DA7B-6DFC8796259D}"/>
              </a:ext>
            </a:extLst>
          </p:cNvPr>
          <p:cNvSpPr/>
          <p:nvPr/>
        </p:nvSpPr>
        <p:spPr>
          <a:xfrm>
            <a:off x="9655461" y="4824756"/>
            <a:ext cx="198782" cy="22094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3780F4-66BC-F893-3DE6-47C0C2A8AB65}"/>
              </a:ext>
            </a:extLst>
          </p:cNvPr>
          <p:cNvSpPr/>
          <p:nvPr/>
        </p:nvSpPr>
        <p:spPr>
          <a:xfrm>
            <a:off x="9895276" y="4824756"/>
            <a:ext cx="198782" cy="22094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6B1D3E-A1D4-0B7F-B0BE-C18273423206}"/>
              </a:ext>
            </a:extLst>
          </p:cNvPr>
          <p:cNvSpPr/>
          <p:nvPr/>
        </p:nvSpPr>
        <p:spPr>
          <a:xfrm>
            <a:off x="10123512" y="4824756"/>
            <a:ext cx="198782" cy="22094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E8B21F-C346-332B-54BF-EAF2F3C8D074}"/>
              </a:ext>
            </a:extLst>
          </p:cNvPr>
          <p:cNvSpPr/>
          <p:nvPr/>
        </p:nvSpPr>
        <p:spPr>
          <a:xfrm>
            <a:off x="10363327" y="4824756"/>
            <a:ext cx="198782" cy="22094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BB4536-D114-7DFE-B231-435DB43F64FF}"/>
              </a:ext>
            </a:extLst>
          </p:cNvPr>
          <p:cNvSpPr/>
          <p:nvPr/>
        </p:nvSpPr>
        <p:spPr>
          <a:xfrm>
            <a:off x="10591563" y="4824756"/>
            <a:ext cx="198782" cy="22094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2230198-C773-8468-D95A-987494AA39A5}"/>
              </a:ext>
            </a:extLst>
          </p:cNvPr>
          <p:cNvGrpSpPr/>
          <p:nvPr/>
        </p:nvGrpSpPr>
        <p:grpSpPr>
          <a:xfrm>
            <a:off x="8304683" y="4624145"/>
            <a:ext cx="2783620" cy="421556"/>
            <a:chOff x="9527669" y="2910025"/>
            <a:chExt cx="2696920" cy="408427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F42973D-2AAB-0E91-F57A-4C6A2E99BBB9}"/>
                </a:ext>
              </a:extLst>
            </p:cNvPr>
            <p:cNvCxnSpPr>
              <a:cxnSpLocks/>
            </p:cNvCxnSpPr>
            <p:nvPr/>
          </p:nvCxnSpPr>
          <p:spPr>
            <a:xfrm>
              <a:off x="9537730" y="3318452"/>
              <a:ext cx="2686859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EE55097-D44F-5210-7AD0-EE56D55A46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27669" y="2910025"/>
              <a:ext cx="0" cy="388727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CD72FAF-EDA3-2C71-6993-ADCEB116DA10}"/>
              </a:ext>
            </a:extLst>
          </p:cNvPr>
          <p:cNvCxnSpPr>
            <a:cxnSpLocks/>
          </p:cNvCxnSpPr>
          <p:nvPr/>
        </p:nvCxnSpPr>
        <p:spPr>
          <a:xfrm flipH="1">
            <a:off x="8304685" y="4824756"/>
            <a:ext cx="2526486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447DB78-CE51-4A8F-E059-22B206EB0D07}"/>
              </a:ext>
            </a:extLst>
          </p:cNvPr>
          <p:cNvSpPr txBox="1"/>
          <p:nvPr/>
        </p:nvSpPr>
        <p:spPr>
          <a:xfrm rot="16200000">
            <a:off x="7830692" y="4605233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dose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E6E25C-84AB-9522-1068-3ACF09DD5352}"/>
              </a:ext>
            </a:extLst>
          </p:cNvPr>
          <p:cNvSpPr txBox="1"/>
          <p:nvPr/>
        </p:nvSpPr>
        <p:spPr>
          <a:xfrm>
            <a:off x="8195198" y="4433596"/>
            <a:ext cx="2984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even schedule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55D79C-6C29-E031-8EA1-48DC1651D1D9}"/>
              </a:ext>
            </a:extLst>
          </p:cNvPr>
          <p:cNvSpPr txBox="1"/>
          <p:nvPr/>
        </p:nvSpPr>
        <p:spPr>
          <a:xfrm>
            <a:off x="10523223" y="5068981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894784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4A69199F-A717-9F4A-8B6E-7747CCED9F84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B532D0A-AD68-8949-B72C-1FFEC199F556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110" name="TextBox 13">
            <a:extLst>
              <a:ext uri="{FF2B5EF4-FFF2-40B4-BE49-F238E27FC236}">
                <a16:creationId xmlns:a16="http://schemas.microsoft.com/office/drawing/2014/main" id="{860E0C86-634F-FF44-A369-4B201DE8EE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77027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Convexity in Non Small Cell Lung Cancer</a:t>
            </a:r>
          </a:p>
        </p:txBody>
      </p:sp>
      <p:pic>
        <p:nvPicPr>
          <p:cNvPr id="118" name="droppedImage.pdf">
            <a:extLst>
              <a:ext uri="{FF2B5EF4-FFF2-40B4-BE49-F238E27FC236}">
                <a16:creationId xmlns:a16="http://schemas.microsoft.com/office/drawing/2014/main" id="{11C94008-001F-334E-B126-478C5BC37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23" name="Picture 22" descr="Chart, line chart, histogram&#10;&#10;Description automatically generated">
            <a:extLst>
              <a:ext uri="{FF2B5EF4-FFF2-40B4-BE49-F238E27FC236}">
                <a16:creationId xmlns:a16="http://schemas.microsoft.com/office/drawing/2014/main" id="{59F41820-75E5-4B47-B632-484E9957B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366" y="2135902"/>
            <a:ext cx="3424481" cy="3424481"/>
          </a:xfrm>
          <a:prstGeom prst="rect">
            <a:avLst/>
          </a:prstGeom>
        </p:spPr>
      </p:pic>
      <p:sp>
        <p:nvSpPr>
          <p:cNvPr id="24" name="Cloud 23">
            <a:extLst>
              <a:ext uri="{FF2B5EF4-FFF2-40B4-BE49-F238E27FC236}">
                <a16:creationId xmlns:a16="http://schemas.microsoft.com/office/drawing/2014/main" id="{116EC620-B991-0A43-BE68-5A942DD39A3E}"/>
              </a:ext>
            </a:extLst>
          </p:cNvPr>
          <p:cNvSpPr/>
          <p:nvPr/>
        </p:nvSpPr>
        <p:spPr>
          <a:xfrm>
            <a:off x="919741" y="2940131"/>
            <a:ext cx="84336" cy="112451"/>
          </a:xfrm>
          <a:prstGeom prst="cloud">
            <a:avLst/>
          </a:prstGeom>
          <a:blipFill>
            <a:blip r:embed="rId5"/>
            <a:tile tx="0" ty="0" sx="100000" sy="100000" flip="none" algn="tl"/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/>
          </a:p>
        </p:txBody>
      </p:sp>
      <p:pic>
        <p:nvPicPr>
          <p:cNvPr id="28" name="Picture 3" descr="G:\Marusyk lab\Dasha\Data\Presentations\DRAWINGS\injection-1294131_960_720.png">
            <a:extLst>
              <a:ext uri="{FF2B5EF4-FFF2-40B4-BE49-F238E27FC236}">
                <a16:creationId xmlns:a16="http://schemas.microsoft.com/office/drawing/2014/main" id="{5EF03934-A2D8-E140-A79D-6E5C57439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844203">
            <a:off x="582476" y="2699862"/>
            <a:ext cx="255490" cy="25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9FEB694-908D-7149-BC68-25F4B91B7B93}"/>
              </a:ext>
            </a:extLst>
          </p:cNvPr>
          <p:cNvSpPr txBox="1"/>
          <p:nvPr/>
        </p:nvSpPr>
        <p:spPr>
          <a:xfrm>
            <a:off x="2134219" y="2407646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8542"/>
                </a:solidFill>
              </a:rPr>
              <a:t>uneven</a:t>
            </a:r>
          </a:p>
          <a:p>
            <a:r>
              <a:rPr lang="en-US" sz="1200" b="1" dirty="0">
                <a:solidFill>
                  <a:srgbClr val="008542"/>
                </a:solidFill>
              </a:rPr>
              <a:t>50/0 </a:t>
            </a:r>
            <a:r>
              <a:rPr lang="en-US" sz="1200" b="1" dirty="0" err="1">
                <a:solidFill>
                  <a:srgbClr val="008542"/>
                </a:solidFill>
              </a:rPr>
              <a:t>mpk</a:t>
            </a:r>
            <a:endParaRPr lang="en-US" sz="1200" b="1" dirty="0">
              <a:solidFill>
                <a:srgbClr val="008542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EA07E7A-E161-2E4E-9494-2821F40B188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81"/>
          <a:stretch/>
        </p:blipFill>
        <p:spPr>
          <a:xfrm>
            <a:off x="592630" y="2677290"/>
            <a:ext cx="1083058" cy="638134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F6391A5-F167-E64F-9B1F-5516DDF00000}"/>
              </a:ext>
            </a:extLst>
          </p:cNvPr>
          <p:cNvCxnSpPr>
            <a:cxnSpLocks/>
          </p:cNvCxnSpPr>
          <p:nvPr/>
        </p:nvCxnSpPr>
        <p:spPr>
          <a:xfrm flipV="1">
            <a:off x="1692633" y="2670088"/>
            <a:ext cx="472855" cy="252159"/>
          </a:xfrm>
          <a:prstGeom prst="straightConnector1">
            <a:avLst/>
          </a:prstGeom>
          <a:ln w="38100">
            <a:solidFill>
              <a:srgbClr val="0085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F38E464-D365-F24B-91DD-4C6A6A3C4CB4}"/>
              </a:ext>
            </a:extLst>
          </p:cNvPr>
          <p:cNvSpPr txBox="1"/>
          <p:nvPr/>
        </p:nvSpPr>
        <p:spPr>
          <a:xfrm>
            <a:off x="2134219" y="3075205"/>
            <a:ext cx="65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</a:rPr>
              <a:t>even</a:t>
            </a:r>
          </a:p>
          <a:p>
            <a:r>
              <a:rPr lang="en-US" sz="1200" b="1" dirty="0">
                <a:solidFill>
                  <a:srgbClr val="7030A0"/>
                </a:solidFill>
              </a:rPr>
              <a:t>25 </a:t>
            </a:r>
            <a:r>
              <a:rPr lang="en-US" sz="1200" b="1" dirty="0" err="1">
                <a:solidFill>
                  <a:srgbClr val="7030A0"/>
                </a:solidFill>
              </a:rPr>
              <a:t>mpk</a:t>
            </a:r>
            <a:endParaRPr lang="en-US" sz="1200" b="1" dirty="0">
              <a:solidFill>
                <a:srgbClr val="7030A0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B6E61CE-E1D3-EC42-936C-646407A7ED1B}"/>
              </a:ext>
            </a:extLst>
          </p:cNvPr>
          <p:cNvCxnSpPr>
            <a:cxnSpLocks/>
          </p:cNvCxnSpPr>
          <p:nvPr/>
        </p:nvCxnSpPr>
        <p:spPr>
          <a:xfrm>
            <a:off x="1717869" y="3116576"/>
            <a:ext cx="402270" cy="22235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loud 38">
            <a:extLst>
              <a:ext uri="{FF2B5EF4-FFF2-40B4-BE49-F238E27FC236}">
                <a16:creationId xmlns:a16="http://schemas.microsoft.com/office/drawing/2014/main" id="{12F9F316-25AA-904E-9A0D-BC4508861907}"/>
              </a:ext>
            </a:extLst>
          </p:cNvPr>
          <p:cNvSpPr/>
          <p:nvPr/>
        </p:nvSpPr>
        <p:spPr>
          <a:xfrm>
            <a:off x="910275" y="4625442"/>
            <a:ext cx="84336" cy="112451"/>
          </a:xfrm>
          <a:prstGeom prst="cloud">
            <a:avLst/>
          </a:prstGeom>
          <a:blipFill>
            <a:blip r:embed="rId5"/>
            <a:tile tx="0" ty="0" sx="100000" sy="100000" flip="none" algn="tl"/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/>
          </a:p>
        </p:txBody>
      </p:sp>
      <p:pic>
        <p:nvPicPr>
          <p:cNvPr id="40" name="Picture 3" descr="G:\Marusyk lab\Dasha\Data\Presentations\DRAWINGS\injection-1294131_960_720.png">
            <a:extLst>
              <a:ext uri="{FF2B5EF4-FFF2-40B4-BE49-F238E27FC236}">
                <a16:creationId xmlns:a16="http://schemas.microsoft.com/office/drawing/2014/main" id="{5B22D11D-2CA1-BE4B-8E35-CDF82A6D2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844203">
            <a:off x="573010" y="4385173"/>
            <a:ext cx="255490" cy="25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214119E-A05F-9946-977F-46B4BD1D660B}"/>
              </a:ext>
            </a:extLst>
          </p:cNvPr>
          <p:cNvSpPr txBox="1"/>
          <p:nvPr/>
        </p:nvSpPr>
        <p:spPr>
          <a:xfrm>
            <a:off x="2124753" y="4092957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8542"/>
                </a:solidFill>
              </a:rPr>
              <a:t>uneven</a:t>
            </a:r>
          </a:p>
          <a:p>
            <a:r>
              <a:rPr lang="en-US" sz="1200" b="1" dirty="0">
                <a:solidFill>
                  <a:srgbClr val="008542"/>
                </a:solidFill>
              </a:rPr>
              <a:t>25/0 </a:t>
            </a:r>
            <a:r>
              <a:rPr lang="en-US" sz="1200" b="1" dirty="0" err="1">
                <a:solidFill>
                  <a:srgbClr val="008542"/>
                </a:solidFill>
              </a:rPr>
              <a:t>mpk</a:t>
            </a:r>
            <a:endParaRPr lang="en-US" sz="1200" b="1" dirty="0">
              <a:solidFill>
                <a:srgbClr val="008542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113717EE-69D8-9142-8610-F174EFB0993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81"/>
          <a:stretch/>
        </p:blipFill>
        <p:spPr>
          <a:xfrm>
            <a:off x="583164" y="4362601"/>
            <a:ext cx="1083058" cy="63813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D14F3E5-AAEA-4A42-A9CA-E60FC46183E4}"/>
              </a:ext>
            </a:extLst>
          </p:cNvPr>
          <p:cNvCxnSpPr>
            <a:cxnSpLocks/>
          </p:cNvCxnSpPr>
          <p:nvPr/>
        </p:nvCxnSpPr>
        <p:spPr>
          <a:xfrm flipV="1">
            <a:off x="1683167" y="4355399"/>
            <a:ext cx="472855" cy="252159"/>
          </a:xfrm>
          <a:prstGeom prst="straightConnector1">
            <a:avLst/>
          </a:prstGeom>
          <a:ln w="38100">
            <a:solidFill>
              <a:srgbClr val="0085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4BC22B8-5A6C-6848-BDB3-169F2D0448A5}"/>
              </a:ext>
            </a:extLst>
          </p:cNvPr>
          <p:cNvSpPr txBox="1"/>
          <p:nvPr/>
        </p:nvSpPr>
        <p:spPr>
          <a:xfrm>
            <a:off x="2124753" y="4760516"/>
            <a:ext cx="779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</a:rPr>
              <a:t>even</a:t>
            </a:r>
          </a:p>
          <a:p>
            <a:r>
              <a:rPr lang="en-US" sz="1200" b="1" dirty="0">
                <a:solidFill>
                  <a:srgbClr val="7030A0"/>
                </a:solidFill>
              </a:rPr>
              <a:t>12.5 </a:t>
            </a:r>
            <a:r>
              <a:rPr lang="en-US" sz="1200" b="1" dirty="0" err="1">
                <a:solidFill>
                  <a:srgbClr val="7030A0"/>
                </a:solidFill>
              </a:rPr>
              <a:t>mpk</a:t>
            </a:r>
            <a:endParaRPr lang="en-US" sz="1200" b="1" dirty="0">
              <a:solidFill>
                <a:srgbClr val="7030A0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2F38474-5CDD-8C4E-B21E-8D984899F771}"/>
              </a:ext>
            </a:extLst>
          </p:cNvPr>
          <p:cNvCxnSpPr>
            <a:cxnSpLocks/>
          </p:cNvCxnSpPr>
          <p:nvPr/>
        </p:nvCxnSpPr>
        <p:spPr>
          <a:xfrm>
            <a:off x="1708403" y="4801887"/>
            <a:ext cx="402270" cy="22235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761D8F6-2EC9-7946-A583-0FA6EDCC0CA5}"/>
              </a:ext>
            </a:extLst>
          </p:cNvPr>
          <p:cNvSpPr txBox="1"/>
          <p:nvPr/>
        </p:nvSpPr>
        <p:spPr>
          <a:xfrm>
            <a:off x="5489567" y="5406494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(weeks)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82CDB65-DDDC-8D4C-AF6A-882DB46D148C}"/>
              </a:ext>
            </a:extLst>
          </p:cNvPr>
          <p:cNvSpPr txBox="1"/>
          <p:nvPr/>
        </p:nvSpPr>
        <p:spPr>
          <a:xfrm rot="16200000">
            <a:off x="2993504" y="2832991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tumor vol.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8F5F525-FFFD-2E4E-BC35-68369A29AC7B}"/>
              </a:ext>
            </a:extLst>
          </p:cNvPr>
          <p:cNvSpPr txBox="1"/>
          <p:nvPr/>
        </p:nvSpPr>
        <p:spPr>
          <a:xfrm rot="16200000">
            <a:off x="2993504" y="4317794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tumor vol.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3446DBA-9380-3241-9B4F-156FE915FF76}"/>
              </a:ext>
            </a:extLst>
          </p:cNvPr>
          <p:cNvSpPr txBox="1"/>
          <p:nvPr/>
        </p:nvSpPr>
        <p:spPr>
          <a:xfrm>
            <a:off x="3748680" y="1982014"/>
            <a:ext cx="3020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Normalized tumor volume: v(t)/v</a:t>
            </a:r>
            <a:r>
              <a:rPr lang="en-US" sz="14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4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8AE1EC4-D74E-4740-84CC-261A520053DB}"/>
              </a:ext>
            </a:extLst>
          </p:cNvPr>
          <p:cNvSpPr txBox="1"/>
          <p:nvPr/>
        </p:nvSpPr>
        <p:spPr>
          <a:xfrm>
            <a:off x="3878630" y="5459273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*shaded area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indicates standard error</a:t>
            </a:r>
            <a:endParaRPr lang="en-US" sz="1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05C00A0-4ABA-1D45-B682-349C94A6CF86}"/>
              </a:ext>
            </a:extLst>
          </p:cNvPr>
          <p:cNvSpPr txBox="1"/>
          <p:nvPr/>
        </p:nvSpPr>
        <p:spPr>
          <a:xfrm>
            <a:off x="523036" y="1981689"/>
            <a:ext cx="2488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High dose: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even vs uneven</a:t>
            </a:r>
            <a:endParaRPr lang="en-US" sz="14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4479A79-58C2-444A-A23B-D49318C12FE0}"/>
              </a:ext>
            </a:extLst>
          </p:cNvPr>
          <p:cNvSpPr txBox="1"/>
          <p:nvPr/>
        </p:nvSpPr>
        <p:spPr>
          <a:xfrm>
            <a:off x="523036" y="3800158"/>
            <a:ext cx="2371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Low dose: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even vs uneven</a:t>
            </a:r>
            <a:endParaRPr lang="en-US" sz="14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9A7050F-58EE-3DBE-90CD-D662F35D853A}"/>
              </a:ext>
            </a:extLst>
          </p:cNvPr>
          <p:cNvSpPr/>
          <p:nvPr/>
        </p:nvSpPr>
        <p:spPr>
          <a:xfrm>
            <a:off x="7425443" y="2803811"/>
            <a:ext cx="4437373" cy="13044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65F88DE-C7CD-6A7F-4B70-7DD54A5D2ED6}"/>
                  </a:ext>
                </a:extLst>
              </p:cNvPr>
              <p:cNvSpPr txBox="1"/>
              <p:nvPr/>
            </p:nvSpPr>
            <p:spPr>
              <a:xfrm>
                <a:off x="7668906" y="2943519"/>
                <a:ext cx="397416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Prediction based on convexity: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increase dose mean,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decrease dose variance,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𝜎</m:t>
                    </m:r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65F88DE-C7CD-6A7F-4B70-7DD54A5D2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906" y="2943519"/>
                <a:ext cx="3974165" cy="1015663"/>
              </a:xfrm>
              <a:prstGeom prst="rect">
                <a:avLst/>
              </a:prstGeom>
              <a:blipFill>
                <a:blip r:embed="rId8"/>
                <a:stretch>
                  <a:fillRect l="-1274" t="-3704" r="-637"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A95CA2D-FA51-6A9B-C7D6-3FF40C9397B8}"/>
              </a:ext>
            </a:extLst>
          </p:cNvPr>
          <p:cNvSpPr txBox="1"/>
          <p:nvPr/>
        </p:nvSpPr>
        <p:spPr>
          <a:xfrm>
            <a:off x="7413995" y="32911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E65201-8C7E-030A-4021-A152703711EF}"/>
              </a:ext>
            </a:extLst>
          </p:cNvPr>
          <p:cNvSpPr txBox="1"/>
          <p:nvPr/>
        </p:nvSpPr>
        <p:spPr>
          <a:xfrm>
            <a:off x="7424090" y="361549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289092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10040</TotalTime>
  <Words>1831</Words>
  <Application>Microsoft Macintosh PowerPoint</Application>
  <PresentationFormat>Widescreen</PresentationFormat>
  <Paragraphs>404</Paragraphs>
  <Slides>23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Menlo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multi-drug adaptive therapy</dc:title>
  <dc:creator>Jeffrey West</dc:creator>
  <cp:lastModifiedBy>West, Jeffrey B</cp:lastModifiedBy>
  <cp:revision>360</cp:revision>
  <dcterms:created xsi:type="dcterms:W3CDTF">2020-12-09T20:43:55Z</dcterms:created>
  <dcterms:modified xsi:type="dcterms:W3CDTF">2024-02-28T21:44:43Z</dcterms:modified>
</cp:coreProperties>
</file>